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86"/>
  </p:notesMasterIdLst>
  <p:sldIdLst>
    <p:sldId id="256" r:id="rId3"/>
    <p:sldId id="258" r:id="rId4"/>
    <p:sldId id="262" r:id="rId5"/>
    <p:sldId id="375" r:id="rId6"/>
    <p:sldId id="373" r:id="rId7"/>
    <p:sldId id="429" r:id="rId8"/>
    <p:sldId id="430" r:id="rId9"/>
    <p:sldId id="309" r:id="rId10"/>
    <p:sldId id="310" r:id="rId11"/>
    <p:sldId id="311" r:id="rId12"/>
    <p:sldId id="312" r:id="rId13"/>
    <p:sldId id="313" r:id="rId14"/>
    <p:sldId id="374" r:id="rId15"/>
    <p:sldId id="431" r:id="rId16"/>
    <p:sldId id="420" r:id="rId17"/>
    <p:sldId id="427" r:id="rId18"/>
    <p:sldId id="424" r:id="rId19"/>
    <p:sldId id="422" r:id="rId20"/>
    <p:sldId id="372" r:id="rId21"/>
    <p:sldId id="432" r:id="rId22"/>
    <p:sldId id="376" r:id="rId23"/>
    <p:sldId id="350" r:id="rId24"/>
    <p:sldId id="377" r:id="rId25"/>
    <p:sldId id="378" r:id="rId26"/>
    <p:sldId id="433" r:id="rId27"/>
    <p:sldId id="336" r:id="rId28"/>
    <p:sldId id="337" r:id="rId29"/>
    <p:sldId id="395" r:id="rId30"/>
    <p:sldId id="396" r:id="rId31"/>
    <p:sldId id="397" r:id="rId32"/>
    <p:sldId id="434" r:id="rId33"/>
    <p:sldId id="273" r:id="rId34"/>
    <p:sldId id="384" r:id="rId35"/>
    <p:sldId id="282" r:id="rId36"/>
    <p:sldId id="409" r:id="rId37"/>
    <p:sldId id="410" r:id="rId38"/>
    <p:sldId id="413" r:id="rId39"/>
    <p:sldId id="414" r:id="rId40"/>
    <p:sldId id="426" r:id="rId41"/>
    <p:sldId id="330" r:id="rId42"/>
    <p:sldId id="394" r:id="rId43"/>
    <p:sldId id="332" r:id="rId44"/>
    <p:sldId id="333" r:id="rId45"/>
    <p:sldId id="399" r:id="rId46"/>
    <p:sldId id="425" r:id="rId47"/>
    <p:sldId id="274" r:id="rId48"/>
    <p:sldId id="404" r:id="rId49"/>
    <p:sldId id="412" r:id="rId50"/>
    <p:sldId id="343" r:id="rId51"/>
    <p:sldId id="415" r:id="rId52"/>
    <p:sldId id="417" r:id="rId53"/>
    <p:sldId id="418" r:id="rId54"/>
    <p:sldId id="419" r:id="rId55"/>
    <p:sldId id="380" r:id="rId56"/>
    <p:sldId id="379" r:id="rId57"/>
    <p:sldId id="381" r:id="rId58"/>
    <p:sldId id="292" r:id="rId59"/>
    <p:sldId id="293" r:id="rId60"/>
    <p:sldId id="383" r:id="rId61"/>
    <p:sldId id="314" r:id="rId62"/>
    <p:sldId id="296" r:id="rId63"/>
    <p:sldId id="297" r:id="rId64"/>
    <p:sldId id="298" r:id="rId65"/>
    <p:sldId id="299" r:id="rId66"/>
    <p:sldId id="315" r:id="rId67"/>
    <p:sldId id="316" r:id="rId68"/>
    <p:sldId id="302" r:id="rId69"/>
    <p:sldId id="303" r:id="rId70"/>
    <p:sldId id="304" r:id="rId71"/>
    <p:sldId id="317" r:id="rId72"/>
    <p:sldId id="318" r:id="rId73"/>
    <p:sldId id="307" r:id="rId74"/>
    <p:sldId id="319" r:id="rId75"/>
    <p:sldId id="387" r:id="rId76"/>
    <p:sldId id="386" r:id="rId77"/>
    <p:sldId id="388" r:id="rId78"/>
    <p:sldId id="389" r:id="rId79"/>
    <p:sldId id="390" r:id="rId80"/>
    <p:sldId id="391" r:id="rId81"/>
    <p:sldId id="392" r:id="rId82"/>
    <p:sldId id="393" r:id="rId83"/>
    <p:sldId id="401" r:id="rId84"/>
    <p:sldId id="40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47" dt="2021-03-19T18:39:30.783"/>
    <p1510:client id="{151852C8-2791-B3B1-7A81-00CD576DBD18}" v="347" dt="2021-03-19T18:14:29.176"/>
    <p1510:client id="{1DED2C26-1F31-4F28-9D65-1531B5AF3D62}" v="306" dt="2021-03-19T17:35:15.914"/>
    <p1510:client id="{2232B827-D8DD-8223-CC85-56DC3E1828BE}" v="322" dt="2021-03-19T18:08:04.629"/>
    <p1510:client id="{42AB20FE-984A-4D9B-879F-DF5F8F8FC82D}" v="1175" dt="2021-03-19T15:38:10.232"/>
    <p1510:client id="{4405C16C-429D-71D1-1417-1EA2224D119A}" v="1769" dt="2021-03-19T21:28:01.780"/>
    <p1510:client id="{52FE6139-BFA7-0379-7245-ECCAF2EF81A0}" v="2415" dt="2021-03-19T21:30:33.040"/>
    <p1510:client id="{5E7CACAF-0CD8-0757-B709-D8D431777BA3}" v="3874" dt="2021-03-19T19:07:47.509"/>
    <p1510:client id="{61B3A616-001E-1D65-7B9E-A1B88C245DC8}" v="37" dt="2021-03-19T14:09:42.569"/>
    <p1510:client id="{78A1DE6F-C574-617B-7AFD-C5961C2E0C4A}" v="5885" dt="2021-03-19T17:19:54.543"/>
    <p1510:client id="{868AA4F5-58A9-4453-88C4-988B99D0274D}" v="895" dt="2021-03-19T08:52:10.477"/>
    <p1510:client id="{8E29E280-64AA-40D1-8A32-56BB47581252}" v="3" dt="2021-03-20T19:21:26.274"/>
    <p1510:client id="{926CC44B-8369-0C5D-DCE1-7163A4877B91}" v="825" dt="2021-03-19T17:53:57.424"/>
    <p1510:client id="{A672B34B-340E-4A3A-9F49-A28D4569A0C8}" v="150" dt="2021-03-19T16:25:51.623"/>
    <p1510:client id="{B3F4426B-2797-4F8D-AD13-2EED98C7AA17}" v="74" dt="2021-03-19T17:11:35.275"/>
    <p1510:client id="{B656DEF4-0A82-4997-9ACC-E5F41AAC3348}" v="5" dt="2021-03-19T13:19:16.726"/>
    <p1510:client id="{C0DF992F-7281-20B1-65FB-30983F8AD2B3}" v="86" dt="2021-03-19T21:30:18.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AB2E30-6824-4123-A88A-021FF79A4E75}" type="datetimeFigureOut">
              <a:rPr lang="en-US"/>
              <a:t>3/21/2021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441C6-E898-4B5D-BCC7-1F5887AA7839}" type="slidenum">
              <a:rPr lang="en-US"/>
              <a:t>‹#›</a:t>
            </a:fld>
            <a:endParaRPr lang="en-US"/>
          </a:p>
        </p:txBody>
      </p:sp>
    </p:spTree>
    <p:extLst>
      <p:ext uri="{BB962C8B-B14F-4D97-AF65-F5344CB8AC3E}">
        <p14:creationId xmlns:p14="http://schemas.microsoft.com/office/powerpoint/2010/main" val="94129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6" r:id="rId1"/>
    <p:sldLayoutId id="2147483686" r:id="rId2"/>
    <p:sldLayoutId id="2147483687" r:id="rId3"/>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fiks.com/2020/02/17/face-recognition-with-facebook-deepface-in-keras/"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3.png"/><Relationship Id="rId16" Type="http://schemas.openxmlformats.org/officeDocument/2006/relationships/image" Target="../media/image41.svg"/><Relationship Id="rId1" Type="http://schemas.openxmlformats.org/officeDocument/2006/relationships/slideLayout" Target="../slideLayouts/slideLayout13.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Gigabit_Ethernet" TargetMode="External"/><Relationship Id="rId13" Type="http://schemas.openxmlformats.org/officeDocument/2006/relationships/hyperlink" Target="https://en.wikipedia.org/wiki/Network_booting" TargetMode="External"/><Relationship Id="rId18" Type="http://schemas.openxmlformats.org/officeDocument/2006/relationships/hyperlink" Target="https://en.wikipedia.org/wiki/Uncompressed_video" TargetMode="External"/><Relationship Id="rId3" Type="http://schemas.openxmlformats.org/officeDocument/2006/relationships/hyperlink" Target="https://en.wikipedia.org/wiki/Multi-core_processor" TargetMode="External"/><Relationship Id="rId7" Type="http://schemas.openxmlformats.org/officeDocument/2006/relationships/hyperlink" Target="https://en.wikipedia.org/wiki/Bluetooth" TargetMode="External"/><Relationship Id="rId12" Type="http://schemas.openxmlformats.org/officeDocument/2006/relationships/hyperlink" Target="https://en.wikipedia.org/wiki/USB-bootable_Linux_distribution" TargetMode="External"/><Relationship Id="rId17" Type="http://schemas.openxmlformats.org/officeDocument/2006/relationships/image" Target="../media/image49.png"/><Relationship Id="rId2" Type="http://schemas.openxmlformats.org/officeDocument/2006/relationships/image" Target="../media/image3.png"/><Relationship Id="rId16" Type="http://schemas.openxmlformats.org/officeDocument/2006/relationships/hyperlink" Target="https://en.wikipedia.org/wiki/Raspberry_Pi#Accessories" TargetMode="External"/><Relationship Id="rId1" Type="http://schemas.openxmlformats.org/officeDocument/2006/relationships/slideLayout" Target="../slideLayouts/slideLayout13.xml"/><Relationship Id="rId6" Type="http://schemas.openxmlformats.org/officeDocument/2006/relationships/hyperlink" Target="https://en.wikipedia.org/wiki/Wi-Fi" TargetMode="External"/><Relationship Id="rId11" Type="http://schemas.openxmlformats.org/officeDocument/2006/relationships/hyperlink" Target="https://en.wikipedia.org/wiki/802.11ac" TargetMode="External"/><Relationship Id="rId5" Type="http://schemas.openxmlformats.org/officeDocument/2006/relationships/hyperlink" Target="https://en.wikipedia.org/wiki/802.11n" TargetMode="External"/><Relationship Id="rId15" Type="http://schemas.openxmlformats.org/officeDocument/2006/relationships/hyperlink" Target="https://en.wikipedia.org/wiki/Power_over_Ethernet" TargetMode="External"/><Relationship Id="rId10" Type="http://schemas.openxmlformats.org/officeDocument/2006/relationships/hyperlink" Target="https://en.wikipedia.org/wiki/Dual-band" TargetMode="External"/><Relationship Id="rId19" Type="http://schemas.openxmlformats.org/officeDocument/2006/relationships/image" Target="../media/image50.png"/><Relationship Id="rId4" Type="http://schemas.openxmlformats.org/officeDocument/2006/relationships/hyperlink" Target="https://en.wikipedia.org/wiki/ARM_Cortex-A53" TargetMode="External"/><Relationship Id="rId9" Type="http://schemas.openxmlformats.org/officeDocument/2006/relationships/hyperlink" Target="https://en.wikipedia.org/wiki/Mbit/s" TargetMode="External"/><Relationship Id="rId14" Type="http://schemas.openxmlformats.org/officeDocument/2006/relationships/hyperlink" Target="https://en.wikipedia.org/wiki/SD_card"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8" Type="http://schemas.openxmlformats.org/officeDocument/2006/relationships/hyperlink" Target="https://ram-e-shop.com/product/kit-esp8266-12/" TargetMode="External"/><Relationship Id="rId3" Type="http://schemas.openxmlformats.org/officeDocument/2006/relationships/hyperlink" Target="https://ram-e-shop.com/product/raspberry-pi-heat-sink-i/" TargetMode="External"/><Relationship Id="rId7" Type="http://schemas.openxmlformats.org/officeDocument/2006/relationships/hyperlink" Target="https://ram-e-shop.com/product/ph61-mm-20cm/" TargetMode="External"/><Relationship Id="rId2" Type="http://schemas.openxmlformats.org/officeDocument/2006/relationships/hyperlink" Target="https://ram-e-shop.com/product/raspberry-pi-camera/" TargetMode="External"/><Relationship Id="rId1" Type="http://schemas.openxmlformats.org/officeDocument/2006/relationships/slideLayout" Target="../slideLayouts/slideLayout13.xml"/><Relationship Id="rId6" Type="http://schemas.openxmlformats.org/officeDocument/2006/relationships/hyperlink" Target="https://ram-e-shop.com/product/bb2t3d1-bb/" TargetMode="External"/><Relationship Id="rId5" Type="http://schemas.openxmlformats.org/officeDocument/2006/relationships/hyperlink" Target="https://ram-e-shop.com/product/raspberry-pi-3-model-b-v1-2-element14/" TargetMode="External"/><Relationship Id="rId4" Type="http://schemas.openxmlformats.org/officeDocument/2006/relationships/hyperlink" Target="https://ram-e-shop.com/product/adaptor-usb-5v-2a/" TargetMode="External"/><Relationship Id="rId9"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docs.python.org/" TargetMode="External"/><Relationship Id="rId3" Type="http://schemas.openxmlformats.org/officeDocument/2006/relationships/hyperlink" Target="https://docs.sqlalchemy.org/en/14/" TargetMode="External"/><Relationship Id="rId7" Type="http://schemas.openxmlformats.org/officeDocument/2006/relationships/hyperlink" Target="https://wtforms.readthedocs.io/en/2.3.x/" TargetMode="External"/><Relationship Id="rId12" Type="http://schemas.openxmlformats.org/officeDocument/2006/relationships/hyperlink" Target="https://www.raspberrypi.org/documentation/linux/software/libcamera/README.md" TargetMode="External"/><Relationship Id="rId2" Type="http://schemas.openxmlformats.org/officeDocument/2006/relationships/hyperlink" Target="https://flask.palletsprojects.com/en/1.1.x/" TargetMode="External"/><Relationship Id="rId1" Type="http://schemas.openxmlformats.org/officeDocument/2006/relationships/slideLayout" Target="../slideLayouts/slideLayout2.xml"/><Relationship Id="rId6" Type="http://schemas.openxmlformats.org/officeDocument/2006/relationships/hyperlink" Target="https://flask-restful.readthedocs.io/en/latest/" TargetMode="External"/><Relationship Id="rId11" Type="http://schemas.openxmlformats.org/officeDocument/2006/relationships/hyperlink" Target="https://jinja.palletsprojects.com/" TargetMode="External"/><Relationship Id="rId5" Type="http://schemas.openxmlformats.org/officeDocument/2006/relationships/hyperlink" Target="https://getbootstrap.com/docs/4.1/getting-started/introduction/" TargetMode="External"/><Relationship Id="rId10" Type="http://schemas.openxmlformats.org/officeDocument/2006/relationships/hyperlink" Target="https://flask-admin.readthedocs.io/en/latest/" TargetMode="External"/><Relationship Id="rId4" Type="http://schemas.openxmlformats.org/officeDocument/2006/relationships/hyperlink" Target="https://pypi.org/project/face-recognition/" TargetMode="External"/><Relationship Id="rId9" Type="http://schemas.openxmlformats.org/officeDocument/2006/relationships/hyperlink" Target="https://www.npmjs.com/package/bcrypt"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www.raspberrypi.org/documentation/hardware/raspberrypi/bcm2836/QA7_rev3.4.pdf" TargetMode="External"/><Relationship Id="rId13" Type="http://schemas.openxmlformats.org/officeDocument/2006/relationships/hyperlink" Target="https://www.raspberrypi.org/documentation/linux/usage/scripting.md" TargetMode="External"/><Relationship Id="rId3" Type="http://schemas.openxmlformats.org/officeDocument/2006/relationships/hyperlink" Target="https://selenium-python.readthedocs.io/installation.html#introduction" TargetMode="External"/><Relationship Id="rId7" Type="http://schemas.openxmlformats.org/officeDocument/2006/relationships/hyperlink" Target="https://www.raspberrypi.org/documentation/hardware/raspberrypi/bcm2837/README.md" TargetMode="External"/><Relationship Id="rId12" Type="http://schemas.openxmlformats.org/officeDocument/2006/relationships/hyperlink" Target="https://www.raspberrypi.org/documentation/configuration/wireless/README.md" TargetMode="External"/><Relationship Id="rId2" Type="http://schemas.openxmlformats.org/officeDocument/2006/relationships/hyperlink" Target="https://docs.opencv.org/" TargetMode="External"/><Relationship Id="rId1" Type="http://schemas.openxmlformats.org/officeDocument/2006/relationships/slideLayout" Target="../slideLayouts/slideLayout2.xml"/><Relationship Id="rId6" Type="http://schemas.openxmlformats.org/officeDocument/2006/relationships/hyperlink" Target="https://owasp.org/www-project-top-ten/" TargetMode="External"/><Relationship Id="rId11" Type="http://schemas.openxmlformats.org/officeDocument/2006/relationships/hyperlink" Target="https://www.raspberrypi.org/documentation/raspbian/applications/camera.md" TargetMode="External"/><Relationship Id="rId5" Type="http://schemas.openxmlformats.org/officeDocument/2006/relationships/hyperlink" Target="https://portswigger.net/web-security" TargetMode="External"/><Relationship Id="rId10" Type="http://schemas.openxmlformats.org/officeDocument/2006/relationships/hyperlink" Target="https://www.raspberrypi.org/documentation/hardware/raspberrypi/frequency-management.md" TargetMode="External"/><Relationship Id="rId4" Type="http://schemas.openxmlformats.org/officeDocument/2006/relationships/hyperlink" Target="https://docs.python.org/3/library/unittest.html#test-cases" TargetMode="External"/><Relationship Id="rId9" Type="http://schemas.openxmlformats.org/officeDocument/2006/relationships/hyperlink" Target="https://www.raspberrypi.org/documentation/linux/software/libcamera/csi-2-usage.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person, wearing&#10;&#10;Description automatically generated">
            <a:extLst>
              <a:ext uri="{FF2B5EF4-FFF2-40B4-BE49-F238E27FC236}">
                <a16:creationId xmlns:a16="http://schemas.microsoft.com/office/drawing/2014/main" id="{9B0C4519-1ED9-4B0D-808D-CA874E5DF9AF}"/>
              </a:ext>
            </a:extLst>
          </p:cNvPr>
          <p:cNvPicPr>
            <a:picLocks noChangeAspect="1"/>
          </p:cNvPicPr>
          <p:nvPr/>
        </p:nvPicPr>
        <p:blipFill rotWithShape="1">
          <a:blip r:embed="rId2"/>
          <a:srcRect l="19595" r="8793" b="2319"/>
          <a:stretch/>
        </p:blipFill>
        <p:spPr>
          <a:xfrm>
            <a:off x="3523488" y="10"/>
            <a:ext cx="8668512" cy="6857990"/>
          </a:xfrm>
          <a:prstGeom prst="rect">
            <a:avLst/>
          </a:prstGeom>
        </p:spPr>
      </p:pic>
      <p:sp>
        <p:nvSpPr>
          <p:cNvPr id="35"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r>
              <a:rPr lang="en-US" sz="4800" b="1">
                <a:latin typeface="Calibri Light"/>
                <a:cs typeface="Calibri Light"/>
              </a:rPr>
              <a:t>Online Face Recognition Attendance System</a:t>
            </a:r>
            <a:endParaRPr lang="en-US">
              <a:cs typeface="Calibri Light" panose="020F0302020204030204"/>
            </a:endParaRPr>
          </a:p>
        </p:txBody>
      </p:sp>
      <p:sp>
        <p:nvSpPr>
          <p:cNvPr id="3" name="Subtitle 2"/>
          <p:cNvSpPr>
            <a:spLocks noGrp="1"/>
          </p:cNvSpPr>
          <p:nvPr>
            <p:ph type="subTitle" idx="1"/>
          </p:nvPr>
        </p:nvSpPr>
        <p:spPr>
          <a:xfrm>
            <a:off x="477980" y="4872922"/>
            <a:ext cx="4258886" cy="1748468"/>
          </a:xfrm>
        </p:spPr>
        <p:txBody>
          <a:bodyPr vert="horz" lIns="91440" tIns="45720" rIns="91440" bIns="45720" rtlCol="0" anchor="t">
            <a:normAutofit/>
          </a:bodyPr>
          <a:lstStyle/>
          <a:p>
            <a:r>
              <a:rPr lang="en-US" sz="2000">
                <a:latin typeface="Calibri Light"/>
                <a:cs typeface="Calibri"/>
              </a:rPr>
              <a:t>Prof. Haitham Farouk</a:t>
            </a:r>
            <a:endParaRPr lang="en-US"/>
          </a:p>
          <a:p>
            <a:r>
              <a:rPr lang="en-US" sz="2000">
                <a:latin typeface="Calibri Light"/>
                <a:cs typeface="Calibri"/>
              </a:rPr>
              <a:t>Prof. Hussain Sharaf</a:t>
            </a:r>
          </a:p>
          <a:p>
            <a:r>
              <a:rPr lang="en-US" sz="2000">
                <a:latin typeface="Calibri Light"/>
                <a:cs typeface="Calibri"/>
              </a:rPr>
              <a:t>Faculty of Computers and Information</a:t>
            </a:r>
          </a:p>
          <a:p>
            <a:r>
              <a:rPr lang="en-US" sz="2000">
                <a:latin typeface="Calibri Light"/>
                <a:cs typeface="Calibri"/>
              </a:rPr>
              <a:t>Suez University - 2021</a:t>
            </a:r>
            <a:endParaRPr lang="en-US">
              <a:cs typeface="Calibri" panose="020F0502020204030204"/>
            </a:endParaRPr>
          </a:p>
        </p:txBody>
      </p:sp>
      <p:sp>
        <p:nvSpPr>
          <p:cNvPr id="36"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5" name="Picture 4">
            <a:extLst>
              <a:ext uri="{FF2B5EF4-FFF2-40B4-BE49-F238E27FC236}">
                <a16:creationId xmlns:a16="http://schemas.microsoft.com/office/drawing/2014/main" id="{7F0868E4-0067-4477-A1DB-9E30F1DA18B6}"/>
              </a:ext>
            </a:extLst>
          </p:cNvPr>
          <p:cNvPicPr>
            <a:picLocks noChangeAspect="1"/>
          </p:cNvPicPr>
          <p:nvPr/>
        </p:nvPicPr>
        <p:blipFill>
          <a:blip r:embed="rId2"/>
          <a:stretch>
            <a:fillRect/>
          </a:stretch>
        </p:blipFill>
        <p:spPr>
          <a:xfrm>
            <a:off x="2138976" y="129683"/>
            <a:ext cx="7914047" cy="6599656"/>
          </a:xfrm>
          <a:prstGeom prst="rect">
            <a:avLst/>
          </a:prstGeom>
        </p:spPr>
      </p:pic>
      <p:pic>
        <p:nvPicPr>
          <p:cNvPr id="3" name="Picture 3">
            <a:extLst>
              <a:ext uri="{FF2B5EF4-FFF2-40B4-BE49-F238E27FC236}">
                <a16:creationId xmlns:a16="http://schemas.microsoft.com/office/drawing/2014/main" id="{53687659-8FFF-46E2-995F-8295D64F558A}"/>
              </a:ext>
            </a:extLst>
          </p:cNvPr>
          <p:cNvPicPr>
            <a:picLocks noChangeAspect="1"/>
          </p:cNvPicPr>
          <p:nvPr/>
        </p:nvPicPr>
        <p:blipFill>
          <a:blip r:embed="rId3"/>
          <a:stretch>
            <a:fillRect/>
          </a:stretch>
        </p:blipFill>
        <p:spPr>
          <a:xfrm>
            <a:off x="406430" y="5267595"/>
            <a:ext cx="1228725" cy="981075"/>
          </a:xfrm>
          <a:prstGeom prst="rect">
            <a:avLst/>
          </a:prstGeom>
        </p:spPr>
      </p:pic>
    </p:spTree>
    <p:extLst>
      <p:ext uri="{BB962C8B-B14F-4D97-AF65-F5344CB8AC3E}">
        <p14:creationId xmlns:p14="http://schemas.microsoft.com/office/powerpoint/2010/main" val="420916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4" name="Picture 3">
            <a:extLst>
              <a:ext uri="{FF2B5EF4-FFF2-40B4-BE49-F238E27FC236}">
                <a16:creationId xmlns:a16="http://schemas.microsoft.com/office/drawing/2014/main" id="{354EFC47-8534-46B6-9E5F-DC1511EC78DA}"/>
              </a:ext>
            </a:extLst>
          </p:cNvPr>
          <p:cNvPicPr>
            <a:picLocks noChangeAspect="1"/>
          </p:cNvPicPr>
          <p:nvPr/>
        </p:nvPicPr>
        <p:blipFill>
          <a:blip r:embed="rId2"/>
          <a:stretch>
            <a:fillRect/>
          </a:stretch>
        </p:blipFill>
        <p:spPr>
          <a:xfrm>
            <a:off x="2767394" y="13648"/>
            <a:ext cx="6657211" cy="6846494"/>
          </a:xfrm>
          <a:prstGeom prst="rect">
            <a:avLst/>
          </a:prstGeom>
        </p:spPr>
      </p:pic>
      <p:pic>
        <p:nvPicPr>
          <p:cNvPr id="3" name="Picture 4">
            <a:extLst>
              <a:ext uri="{FF2B5EF4-FFF2-40B4-BE49-F238E27FC236}">
                <a16:creationId xmlns:a16="http://schemas.microsoft.com/office/drawing/2014/main" id="{A93BB966-D52A-4044-9021-76035CBAD839}"/>
              </a:ext>
            </a:extLst>
          </p:cNvPr>
          <p:cNvPicPr>
            <a:picLocks noChangeAspect="1"/>
          </p:cNvPicPr>
          <p:nvPr/>
        </p:nvPicPr>
        <p:blipFill>
          <a:blip r:embed="rId3"/>
          <a:stretch>
            <a:fillRect/>
          </a:stretch>
        </p:blipFill>
        <p:spPr>
          <a:xfrm>
            <a:off x="162015" y="5267595"/>
            <a:ext cx="1228725" cy="981075"/>
          </a:xfrm>
          <a:prstGeom prst="rect">
            <a:avLst/>
          </a:prstGeom>
        </p:spPr>
      </p:pic>
    </p:spTree>
    <p:extLst>
      <p:ext uri="{BB962C8B-B14F-4D97-AF65-F5344CB8AC3E}">
        <p14:creationId xmlns:p14="http://schemas.microsoft.com/office/powerpoint/2010/main" val="135493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5" name="Picture 4">
            <a:extLst>
              <a:ext uri="{FF2B5EF4-FFF2-40B4-BE49-F238E27FC236}">
                <a16:creationId xmlns:a16="http://schemas.microsoft.com/office/drawing/2014/main" id="{2F0CBFC1-C7C5-4512-BDFE-B71B9B1BCD28}"/>
              </a:ext>
            </a:extLst>
          </p:cNvPr>
          <p:cNvPicPr>
            <a:picLocks noChangeAspect="1"/>
          </p:cNvPicPr>
          <p:nvPr/>
        </p:nvPicPr>
        <p:blipFill>
          <a:blip r:embed="rId2"/>
          <a:stretch>
            <a:fillRect/>
          </a:stretch>
        </p:blipFill>
        <p:spPr>
          <a:xfrm>
            <a:off x="1943358" y="-844"/>
            <a:ext cx="8291429" cy="6859050"/>
          </a:xfrm>
          <a:prstGeom prst="rect">
            <a:avLst/>
          </a:prstGeom>
        </p:spPr>
      </p:pic>
      <p:pic>
        <p:nvPicPr>
          <p:cNvPr id="3" name="Picture 3">
            <a:extLst>
              <a:ext uri="{FF2B5EF4-FFF2-40B4-BE49-F238E27FC236}">
                <a16:creationId xmlns:a16="http://schemas.microsoft.com/office/drawing/2014/main" id="{933303B1-E7E2-40D1-A718-D530DA708CE6}"/>
              </a:ext>
            </a:extLst>
          </p:cNvPr>
          <p:cNvPicPr>
            <a:picLocks noChangeAspect="1"/>
          </p:cNvPicPr>
          <p:nvPr/>
        </p:nvPicPr>
        <p:blipFill>
          <a:blip r:embed="rId3"/>
          <a:stretch>
            <a:fillRect/>
          </a:stretch>
        </p:blipFill>
        <p:spPr>
          <a:xfrm>
            <a:off x="147638" y="5281972"/>
            <a:ext cx="1228725" cy="981075"/>
          </a:xfrm>
          <a:prstGeom prst="rect">
            <a:avLst/>
          </a:prstGeom>
        </p:spPr>
      </p:pic>
    </p:spTree>
    <p:extLst>
      <p:ext uri="{BB962C8B-B14F-4D97-AF65-F5344CB8AC3E}">
        <p14:creationId xmlns:p14="http://schemas.microsoft.com/office/powerpoint/2010/main" val="2227977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100" b="1" dirty="0">
                <a:solidFill>
                  <a:schemeClr val="bg1"/>
                </a:solidFill>
              </a:rPr>
              <a:t>3</a:t>
            </a:r>
            <a:r>
              <a:rPr lang="en-US" sz="8100" b="1" kern="1200" dirty="0">
                <a:solidFill>
                  <a:schemeClr val="bg1"/>
                </a:solidFill>
                <a:latin typeface="+mj-lt"/>
                <a:ea typeface="+mj-ea"/>
                <a:cs typeface="+mj-cs"/>
              </a:rPr>
              <a:t>.0 Design and Implementation </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3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100" b="1" dirty="0">
                <a:solidFill>
                  <a:schemeClr val="bg1"/>
                </a:solidFill>
              </a:rPr>
              <a:t>3</a:t>
            </a:r>
            <a:r>
              <a:rPr lang="en-US" sz="8100" b="1" kern="1200" dirty="0">
                <a:solidFill>
                  <a:schemeClr val="bg1"/>
                </a:solidFill>
                <a:latin typeface="+mj-lt"/>
                <a:ea typeface="+mj-ea"/>
                <a:cs typeface="+mj-cs"/>
              </a:rPr>
              <a:t>.1 Web Service and API</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54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dirty="0">
                <a:ea typeface="+mj-lt"/>
                <a:cs typeface="+mj-lt"/>
              </a:rPr>
              <a:t>2.4 Web Service and API</a:t>
            </a:r>
            <a:endParaRPr lang="en-US" dirty="0">
              <a:ea typeface="+mj-lt"/>
              <a:cs typeface="+mj-lt"/>
            </a:endParaRPr>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600">
                <a:cs typeface="Calibri"/>
              </a:rPr>
              <a:t>An </a:t>
            </a:r>
            <a:r>
              <a:rPr lang="en-US" sz="2600" b="1">
                <a:cs typeface="Calibri"/>
              </a:rPr>
              <a:t>API</a:t>
            </a:r>
            <a:r>
              <a:rPr lang="en-US" sz="2600">
                <a:cs typeface="Calibri"/>
              </a:rPr>
              <a:t> is an application programming interface</a:t>
            </a:r>
            <a:r>
              <a:rPr lang="en-US" sz="2600">
                <a:ea typeface="+mn-lt"/>
                <a:cs typeface="+mn-lt"/>
              </a:rPr>
              <a:t>. It is a set of rules that allow programs to talk to each other. The developer creates the API on the server and allows the client to talk to it.</a:t>
            </a:r>
          </a:p>
          <a:p>
            <a:pPr algn="just"/>
            <a:r>
              <a:rPr lang="en-US" sz="2600" b="1">
                <a:ea typeface="+mn-lt"/>
                <a:cs typeface="+mn-lt"/>
              </a:rPr>
              <a:t>REST</a:t>
            </a:r>
            <a:r>
              <a:rPr lang="en-US" sz="2600">
                <a:ea typeface="+mn-lt"/>
                <a:cs typeface="+mn-lt"/>
              </a:rPr>
              <a:t> determines how the API looks like. It stands for “Representational State Transfer”. It is a set of rules that developers follow when they create their API. One of these rules states that you should be able to get a piece of data (called a resource) when you link to a specific URL.</a:t>
            </a:r>
          </a:p>
          <a:p>
            <a:pPr algn="just"/>
            <a:r>
              <a:rPr lang="en-US" sz="2600">
                <a:ea typeface="+mn-lt"/>
                <a:cs typeface="+mn-lt"/>
              </a:rPr>
              <a:t>Each URL is called a </a:t>
            </a:r>
            <a:r>
              <a:rPr lang="en-US" sz="2600" b="1">
                <a:ea typeface="+mn-lt"/>
                <a:cs typeface="+mn-lt"/>
              </a:rPr>
              <a:t>request</a:t>
            </a:r>
            <a:r>
              <a:rPr lang="en-US" sz="2600">
                <a:ea typeface="+mn-lt"/>
                <a:cs typeface="+mn-lt"/>
              </a:rPr>
              <a:t> while the data sent back to you is called a </a:t>
            </a:r>
            <a:r>
              <a:rPr lang="en-US" sz="2600" b="1">
                <a:ea typeface="+mn-lt"/>
                <a:cs typeface="+mn-lt"/>
              </a:rPr>
              <a:t>response</a:t>
            </a:r>
            <a:r>
              <a:rPr lang="en-US" sz="2600">
                <a:ea typeface="+mn-lt"/>
                <a:cs typeface="+mn-lt"/>
              </a:rPr>
              <a:t>.</a:t>
            </a:r>
          </a:p>
        </p:txBody>
      </p:sp>
    </p:spTree>
    <p:extLst>
      <p:ext uri="{BB962C8B-B14F-4D97-AF65-F5344CB8AC3E}">
        <p14:creationId xmlns:p14="http://schemas.microsoft.com/office/powerpoint/2010/main" val="38917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1" kern="1200">
                <a:latin typeface="+mj-lt"/>
                <a:ea typeface="+mj-ea"/>
                <a:cs typeface="+mj-cs"/>
              </a:rPr>
              <a:t>2.4 Web Service and API</a:t>
            </a:r>
            <a:r>
              <a:rPr lang="en-US" b="1">
                <a:ea typeface="+mj-lt"/>
                <a:cs typeface="+mj-lt"/>
              </a:rPr>
              <a:t>(Cont.)</a:t>
            </a:r>
            <a:endParaRPr lang="en-US">
              <a:ea typeface="+mj-lt"/>
              <a:cs typeface="+mj-lt"/>
            </a:endParaRPr>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477981" y="4872922"/>
            <a:ext cx="3182039" cy="853972"/>
          </a:xfrm>
        </p:spPr>
        <p:txBody>
          <a:bodyPr vert="horz" lIns="91440" tIns="45720" rIns="91440" bIns="45720" rtlCol="0" anchor="t">
            <a:normAutofit/>
          </a:bodyPr>
          <a:lstStyle/>
          <a:p>
            <a:pPr marL="0" indent="0">
              <a:buNone/>
            </a:pPr>
            <a:r>
              <a:rPr lang="en-US" sz="2400" kern="1200">
                <a:latin typeface="+mn-lt"/>
                <a:ea typeface="+mn-ea"/>
                <a:cs typeface="+mn-cs"/>
              </a:rPr>
              <a:t>Architecture</a:t>
            </a:r>
            <a:r>
              <a:rPr lang="en-US" sz="2400"/>
              <a:t>:</a:t>
            </a:r>
            <a:endParaRPr lang="en-US" sz="2400" kern="1200">
              <a:latin typeface="+mn-lt"/>
              <a:cs typeface="Calibri"/>
            </a:endParaRPr>
          </a:p>
        </p:txBody>
      </p:sp>
      <p:pic>
        <p:nvPicPr>
          <p:cNvPr id="4" name="Picture 6" descr="A picture containing night sky&#10;&#10;Description automatically generated">
            <a:extLst>
              <a:ext uri="{FF2B5EF4-FFF2-40B4-BE49-F238E27FC236}">
                <a16:creationId xmlns:a16="http://schemas.microsoft.com/office/drawing/2014/main" id="{73BF9CCC-3C40-4A06-85F9-9E773D8B5D57}"/>
              </a:ext>
            </a:extLst>
          </p:cNvPr>
          <p:cNvPicPr>
            <a:picLocks noChangeAspect="1"/>
          </p:cNvPicPr>
          <p:nvPr/>
        </p:nvPicPr>
        <p:blipFill>
          <a:blip r:embed="rId2"/>
          <a:stretch>
            <a:fillRect/>
          </a:stretch>
        </p:blipFill>
        <p:spPr>
          <a:xfrm>
            <a:off x="5414356" y="1334591"/>
            <a:ext cx="6408836" cy="4037566"/>
          </a:xfrm>
          <a:prstGeom prst="rect">
            <a:avLst/>
          </a:prstGeom>
        </p:spPr>
      </p:pic>
    </p:spTree>
    <p:extLst>
      <p:ext uri="{BB962C8B-B14F-4D97-AF65-F5344CB8AC3E}">
        <p14:creationId xmlns:p14="http://schemas.microsoft.com/office/powerpoint/2010/main" val="1658804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ea typeface="+mj-lt"/>
                <a:cs typeface="+mj-lt"/>
              </a:rPr>
              <a:t>2.4 Web Service and API</a:t>
            </a:r>
            <a:endParaRPr lang="en-US">
              <a:ea typeface="+mj-lt"/>
              <a:cs typeface="+mj-lt"/>
            </a:endParaRPr>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258022" cy="4251960"/>
          </a:xfrm>
        </p:spPr>
        <p:txBody>
          <a:bodyPr vert="horz" lIns="91440" tIns="45720" rIns="91440" bIns="45720" rtlCol="0" anchor="t">
            <a:normAutofit/>
          </a:bodyPr>
          <a:lstStyle/>
          <a:p>
            <a:pPr algn="just"/>
            <a:r>
              <a:rPr lang="en-US">
                <a:ea typeface="+mn-lt"/>
                <a:cs typeface="+mn-lt"/>
              </a:rPr>
              <a:t>How we did it</a:t>
            </a:r>
            <a:endParaRPr lang="en-US"/>
          </a:p>
          <a:p>
            <a:pPr algn="just"/>
            <a:r>
              <a:rPr lang="en-US">
                <a:ea typeface="+mn-lt"/>
                <a:cs typeface="+mn-lt"/>
              </a:rPr>
              <a:t>We made two main services via our API; attendance resource and registration resource. The first handles both GET and POST requests for marking the attendance or getting the table of attendance back from the system. The second use the same two methods to register the student information into the database and sending back the registered students.</a:t>
            </a:r>
          </a:p>
          <a:p>
            <a:pPr algn="just"/>
            <a:r>
              <a:rPr lang="en-US">
                <a:ea typeface="+mn-lt"/>
                <a:cs typeface="+mn-lt"/>
              </a:rPr>
              <a:t>The web application then make use of this APIs and use them for the full functionality.</a:t>
            </a:r>
          </a:p>
          <a:p>
            <a:pPr algn="just"/>
            <a:endParaRPr lang="en-US">
              <a:ea typeface="+mn-lt"/>
              <a:cs typeface="+mn-lt"/>
            </a:endParaRPr>
          </a:p>
        </p:txBody>
      </p:sp>
    </p:spTree>
    <p:extLst>
      <p:ext uri="{BB962C8B-B14F-4D97-AF65-F5344CB8AC3E}">
        <p14:creationId xmlns:p14="http://schemas.microsoft.com/office/powerpoint/2010/main" val="2932518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ea typeface="+mj-lt"/>
                <a:cs typeface="+mj-lt"/>
              </a:rPr>
              <a:t>2.4 Web Service and API (Cont.)</a:t>
            </a:r>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Autofit/>
          </a:bodyPr>
          <a:lstStyle/>
          <a:p>
            <a:pPr algn="just"/>
            <a:r>
              <a:rPr lang="en-US" sz="2600">
                <a:ea typeface="+mn-lt"/>
                <a:cs typeface="+mn-lt"/>
              </a:rPr>
              <a:t>Live Streaming</a:t>
            </a:r>
          </a:p>
          <a:p>
            <a:pPr algn="just"/>
            <a:r>
              <a:rPr lang="en-US" sz="2600">
                <a:ea typeface="+mn-lt"/>
                <a:cs typeface="+mn-lt"/>
              </a:rPr>
              <a:t>We used an open socket between the client and the server to receive the stream of frames from the camera and process them as they come.</a:t>
            </a:r>
          </a:p>
          <a:p>
            <a:pPr algn="just"/>
            <a:r>
              <a:rPr lang="en-US" sz="2600">
                <a:ea typeface="+mn-lt"/>
                <a:cs typeface="+mn-lt"/>
              </a:rPr>
              <a:t>In a traditional web app, the clients have no idea when the state of the server may have changed, so it either polls for changes every so often or just waits for the user to initiate the request.</a:t>
            </a:r>
          </a:p>
          <a:p>
            <a:pPr algn="just"/>
            <a:r>
              <a:rPr lang="en-US" sz="2600">
                <a:ea typeface="+mn-lt"/>
                <a:cs typeface="+mn-lt"/>
              </a:rPr>
              <a:t>Web-socket as possessed to http which is only one way communication that only happen when the users requests it. Web-socket allows for Contant communication between the server and the user and by extension all users on the app as long as the connection is opened.</a:t>
            </a:r>
          </a:p>
        </p:txBody>
      </p:sp>
    </p:spTree>
    <p:extLst>
      <p:ext uri="{BB962C8B-B14F-4D97-AF65-F5344CB8AC3E}">
        <p14:creationId xmlns:p14="http://schemas.microsoft.com/office/powerpoint/2010/main" val="314963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6362-4AE5-4208-A886-59771026B33A}"/>
              </a:ext>
            </a:extLst>
          </p:cNvPr>
          <p:cNvSpPr>
            <a:spLocks noGrp="1"/>
          </p:cNvSpPr>
          <p:nvPr>
            <p:ph type="title"/>
          </p:nvPr>
        </p:nvSpPr>
        <p:spPr>
          <a:xfrm>
            <a:off x="841248" y="256032"/>
            <a:ext cx="10506456" cy="1014984"/>
          </a:xfrm>
        </p:spPr>
        <p:txBody>
          <a:bodyPr anchor="b">
            <a:normAutofit/>
          </a:bodyPr>
          <a:lstStyle/>
          <a:p>
            <a:r>
              <a:rPr lang="en-US" b="1">
                <a:cs typeface="Calibri Light"/>
              </a:rPr>
              <a:t>2.4 Web Service and API (Cont.)</a:t>
            </a:r>
          </a:p>
        </p:txBody>
      </p:sp>
      <p:grpSp>
        <p:nvGrpSpPr>
          <p:cNvPr id="6" name="Group 5">
            <a:extLst>
              <a:ext uri="{FF2B5EF4-FFF2-40B4-BE49-F238E27FC236}">
                <a16:creationId xmlns:a16="http://schemas.microsoft.com/office/drawing/2014/main" id="{8F776177-BC2D-4492-ABA4-7301F32D41FF}"/>
              </a:ext>
            </a:extLst>
          </p:cNvPr>
          <p:cNvGrpSpPr/>
          <p:nvPr/>
        </p:nvGrpSpPr>
        <p:grpSpPr>
          <a:xfrm>
            <a:off x="2204224" y="1926266"/>
            <a:ext cx="7783552" cy="4357524"/>
            <a:chOff x="1567842" y="1370528"/>
            <a:chExt cx="9400673" cy="5262849"/>
          </a:xfrm>
        </p:grpSpPr>
        <p:pic>
          <p:nvPicPr>
            <p:cNvPr id="4" name="Picture 4" descr="Diagram&#10;&#10;Description automatically generated">
              <a:extLst>
                <a:ext uri="{FF2B5EF4-FFF2-40B4-BE49-F238E27FC236}">
                  <a16:creationId xmlns:a16="http://schemas.microsoft.com/office/drawing/2014/main" id="{D5BE2530-6012-4C64-A9C1-FA63B2993E49}"/>
                </a:ext>
              </a:extLst>
            </p:cNvPr>
            <p:cNvPicPr>
              <a:picLocks noChangeAspect="1"/>
            </p:cNvPicPr>
            <p:nvPr/>
          </p:nvPicPr>
          <p:blipFill>
            <a:blip r:embed="rId2"/>
            <a:stretch>
              <a:fillRect/>
            </a:stretch>
          </p:blipFill>
          <p:spPr>
            <a:xfrm>
              <a:off x="1567842" y="1370528"/>
              <a:ext cx="9400673" cy="5262849"/>
            </a:xfrm>
            <a:prstGeom prst="rect">
              <a:avLst/>
            </a:prstGeom>
          </p:spPr>
        </p:pic>
        <p:sp>
          <p:nvSpPr>
            <p:cNvPr id="5" name="Rectangle 4">
              <a:extLst>
                <a:ext uri="{FF2B5EF4-FFF2-40B4-BE49-F238E27FC236}">
                  <a16:creationId xmlns:a16="http://schemas.microsoft.com/office/drawing/2014/main" id="{3F93AA3E-FB13-43D2-BD77-41AD17940241}"/>
                </a:ext>
              </a:extLst>
            </p:cNvPr>
            <p:cNvSpPr/>
            <p:nvPr/>
          </p:nvSpPr>
          <p:spPr>
            <a:xfrm>
              <a:off x="8070936" y="5654456"/>
              <a:ext cx="1649259" cy="407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499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b="1" kern="1200">
                <a:solidFill>
                  <a:schemeClr val="bg1"/>
                </a:solidFill>
                <a:latin typeface="+mj-lt"/>
                <a:ea typeface="+mj-ea"/>
                <a:cs typeface="+mj-cs"/>
              </a:rPr>
              <a:t>1.0 Introduction</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40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fontScale="90000"/>
          </a:bodyPr>
          <a:lstStyle/>
          <a:p>
            <a:pPr algn="ctr"/>
            <a:r>
              <a:rPr lang="en-US" sz="8100" b="1" dirty="0">
                <a:solidFill>
                  <a:schemeClr val="bg1"/>
                </a:solidFill>
              </a:rPr>
              <a:t>3</a:t>
            </a:r>
            <a:r>
              <a:rPr lang="en-US" sz="8100" b="1" kern="1200" dirty="0">
                <a:solidFill>
                  <a:schemeClr val="bg1"/>
                </a:solidFill>
                <a:latin typeface="+mj-lt"/>
                <a:ea typeface="+mj-ea"/>
                <a:cs typeface="+mj-cs"/>
              </a:rPr>
              <a:t>.2 Face Recognition and Image Processing</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28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5297762" y="329184"/>
            <a:ext cx="6251110" cy="1783080"/>
          </a:xfrm>
        </p:spPr>
        <p:txBody>
          <a:bodyPr anchor="b">
            <a:normAutofit/>
          </a:bodyPr>
          <a:lstStyle/>
          <a:p>
            <a:r>
              <a:rPr lang="en-US" sz="4600" b="1" dirty="0">
                <a:ea typeface="+mj-lt"/>
                <a:cs typeface="+mj-lt"/>
              </a:rPr>
              <a:t>2.3 Face Recognition &amp; Image Processing</a:t>
            </a:r>
          </a:p>
        </p:txBody>
      </p:sp>
      <p:pic>
        <p:nvPicPr>
          <p:cNvPr id="33" name="Picture 33">
            <a:extLst>
              <a:ext uri="{FF2B5EF4-FFF2-40B4-BE49-F238E27FC236}">
                <a16:creationId xmlns:a16="http://schemas.microsoft.com/office/drawing/2014/main" id="{03A776E8-3B7A-48AC-874B-9C2FF6A157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525" r="33275"/>
          <a:stretch/>
        </p:blipFill>
        <p:spPr>
          <a:xfrm>
            <a:off x="20" y="10"/>
            <a:ext cx="463557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5297762" y="2706624"/>
            <a:ext cx="6251110" cy="3483864"/>
          </a:xfrm>
        </p:spPr>
        <p:txBody>
          <a:bodyPr vert="horz" lIns="91440" tIns="45720" rIns="91440" bIns="45720" rtlCol="0" anchor="t">
            <a:noAutofit/>
          </a:bodyPr>
          <a:lstStyle/>
          <a:p>
            <a:pPr algn="just"/>
            <a:r>
              <a:rPr lang="en-US" sz="2000">
                <a:ea typeface="+mn-lt"/>
                <a:cs typeface="+mn-lt"/>
              </a:rPr>
              <a:t>Face Recognition Algorithm </a:t>
            </a:r>
            <a:endParaRPr lang="en-US"/>
          </a:p>
          <a:p>
            <a:pPr lvl="1" algn="just"/>
            <a:r>
              <a:rPr lang="en-US" sz="2000">
                <a:ea typeface="+mn-lt"/>
                <a:cs typeface="+mn-lt"/>
              </a:rPr>
              <a:t>First, look at a picture and find all the faces in it.</a:t>
            </a:r>
          </a:p>
          <a:p>
            <a:pPr lvl="1" algn="just"/>
            <a:r>
              <a:rPr lang="en-US" sz="2000">
                <a:ea typeface="+mn-lt"/>
                <a:cs typeface="+mn-lt"/>
              </a:rPr>
              <a:t>Second, focus on each face and be able to understand that even if a face is turned in a weird direction or in bad lighting, it is still the same person.</a:t>
            </a:r>
          </a:p>
          <a:p>
            <a:pPr lvl="1" algn="just"/>
            <a:r>
              <a:rPr lang="en-US" sz="2000">
                <a:ea typeface="+mn-lt"/>
                <a:cs typeface="+mn-lt"/>
              </a:rPr>
              <a:t>Third, be able to pick out unique features of the face that you can use to tell it apart from other people like how big the eyes are, how long the face is, etc.</a:t>
            </a:r>
          </a:p>
          <a:p>
            <a:pPr lvl="1" algn="just"/>
            <a:r>
              <a:rPr lang="en-US" sz="2000">
                <a:ea typeface="+mn-lt"/>
                <a:cs typeface="+mn-lt"/>
              </a:rPr>
              <a:t>Finally, compare the unique features of that face to all the people you already know to determine the person’s name.</a:t>
            </a:r>
          </a:p>
        </p:txBody>
      </p:sp>
    </p:spTree>
    <p:extLst>
      <p:ext uri="{BB962C8B-B14F-4D97-AF65-F5344CB8AC3E}">
        <p14:creationId xmlns:p14="http://schemas.microsoft.com/office/powerpoint/2010/main" val="331820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sz="4200" b="1">
                <a:cs typeface="Calibri Light"/>
              </a:rPr>
              <a:t>2.3 Face Recognition &amp; Image Processing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400">
                <a:cs typeface="Calibri"/>
              </a:rPr>
              <a:t>Face Recognition Python Package</a:t>
            </a:r>
            <a:endParaRPr lang="en-US"/>
          </a:p>
          <a:p>
            <a:pPr lvl="1" algn="just"/>
            <a:r>
              <a:rPr lang="en-US">
                <a:ea typeface="+mn-lt"/>
                <a:cs typeface="+mn-lt"/>
              </a:rPr>
              <a:t>It's the world’s simplest face recognition library which recognize and manipulate faces from Python or from the command line.</a:t>
            </a:r>
            <a:endParaRPr lang="en-US">
              <a:cs typeface="Calibri"/>
            </a:endParaRPr>
          </a:p>
          <a:p>
            <a:pPr lvl="1" algn="just"/>
            <a:r>
              <a:rPr lang="en-US">
                <a:ea typeface="+mn-lt"/>
                <a:cs typeface="+mn-lt"/>
              </a:rPr>
              <a:t>Built using </a:t>
            </a:r>
            <a:r>
              <a:rPr lang="en-US" err="1">
                <a:ea typeface="+mn-lt"/>
                <a:cs typeface="+mn-lt"/>
              </a:rPr>
              <a:t>dlib‘s</a:t>
            </a:r>
            <a:r>
              <a:rPr lang="en-US">
                <a:ea typeface="+mn-lt"/>
                <a:cs typeface="+mn-lt"/>
              </a:rPr>
              <a:t> state-of-the-art face recognition built with deep learning. The model has an accuracy of 99.38% on the Labeled Faces in the Wild benchmark.</a:t>
            </a:r>
            <a:endParaRPr lang="en-US">
              <a:cs typeface="Calibri"/>
            </a:endParaRPr>
          </a:p>
          <a:p>
            <a:pPr lvl="1" algn="just"/>
            <a:r>
              <a:rPr lang="en-US">
                <a:ea typeface="+mn-lt"/>
                <a:cs typeface="+mn-lt"/>
              </a:rPr>
              <a:t>This also provides a simple </a:t>
            </a:r>
            <a:r>
              <a:rPr lang="en-US" err="1">
                <a:ea typeface="+mn-lt"/>
                <a:cs typeface="+mn-lt"/>
              </a:rPr>
              <a:t>face_recognition</a:t>
            </a:r>
            <a:r>
              <a:rPr lang="en-US">
                <a:ea typeface="+mn-lt"/>
                <a:cs typeface="+mn-lt"/>
              </a:rPr>
              <a:t> command line tool that lets you do face recognition on a folder of images from the command line!</a:t>
            </a:r>
            <a:endParaRPr lang="en-US">
              <a:cs typeface="Calibri"/>
            </a:endParaRPr>
          </a:p>
        </p:txBody>
      </p:sp>
    </p:spTree>
    <p:extLst>
      <p:ext uri="{BB962C8B-B14F-4D97-AF65-F5344CB8AC3E}">
        <p14:creationId xmlns:p14="http://schemas.microsoft.com/office/powerpoint/2010/main" val="2944700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sz="4200" b="1">
                <a:cs typeface="Calibri Light"/>
              </a:rPr>
              <a:t>2.3 Face Recognition &amp; Image Processing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400">
                <a:ea typeface="+mn-lt"/>
                <a:cs typeface="+mn-lt"/>
              </a:rPr>
              <a:t>Matching</a:t>
            </a:r>
            <a:endParaRPr lang="en-US">
              <a:cs typeface="Calibri" panose="020F0502020204030204"/>
            </a:endParaRPr>
          </a:p>
          <a:p>
            <a:pPr lvl="1" algn="just"/>
            <a:r>
              <a:rPr lang="en-US">
                <a:ea typeface="+mn-lt"/>
                <a:cs typeface="+mn-lt"/>
              </a:rPr>
              <a:t>After the user provide their information along with face picture and we store these information in the database, we start matching their new images (or in this case frames from the live feed of webcam). We process the image to find their faces using deep learning methodologies and then calculate the face encoding by its biometrics parameter (which is a list of 128 decimal numbers of the measurements of their face). After that, we compare these biometrics with the known encodings we hold in the database to see if any of them match and exceed the minimum limit.</a:t>
            </a:r>
          </a:p>
          <a:p>
            <a:pPr algn="just"/>
            <a:endParaRPr lang="en-US">
              <a:cs typeface="Calibri"/>
            </a:endParaRPr>
          </a:p>
        </p:txBody>
      </p:sp>
    </p:spTree>
    <p:extLst>
      <p:ext uri="{BB962C8B-B14F-4D97-AF65-F5344CB8AC3E}">
        <p14:creationId xmlns:p14="http://schemas.microsoft.com/office/powerpoint/2010/main" val="1619845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sz="4200" b="1">
                <a:cs typeface="Calibri Light"/>
              </a:rPr>
              <a:t>2.3 Face Recognition &amp; Image Processing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400">
                <a:ea typeface="+mn-lt"/>
                <a:cs typeface="+mn-lt"/>
              </a:rPr>
              <a:t>Efficiency and performance</a:t>
            </a:r>
            <a:endParaRPr lang="en-US"/>
          </a:p>
          <a:p>
            <a:pPr lvl="1" algn="just"/>
            <a:r>
              <a:rPr lang="en-US">
                <a:ea typeface="+mn-lt"/>
                <a:cs typeface="+mn-lt"/>
              </a:rPr>
              <a:t>To reduce the time complexity of the algorithm so that it performs faster and more smoothly, we resize the image (or in this case; the frame) through interpolation mechanisms to 25% of the original size so that we can still detect the face and at the same time maintaining rapid processing.</a:t>
            </a:r>
          </a:p>
          <a:p>
            <a:pPr lvl="1" algn="just"/>
            <a:r>
              <a:rPr lang="en-US">
                <a:ea typeface="+mn-lt"/>
                <a:cs typeface="+mn-lt"/>
              </a:rPr>
              <a:t>Also, to maximize the efficiency, we validate all the sent data before starting to work on the face recognition algorithms so that all the invalid requests are dropped.</a:t>
            </a:r>
          </a:p>
          <a:p>
            <a:pPr algn="just"/>
            <a:endParaRPr lang="en-US" sz="2400">
              <a:cs typeface="Calibri"/>
            </a:endParaRPr>
          </a:p>
        </p:txBody>
      </p:sp>
    </p:spTree>
    <p:extLst>
      <p:ext uri="{BB962C8B-B14F-4D97-AF65-F5344CB8AC3E}">
        <p14:creationId xmlns:p14="http://schemas.microsoft.com/office/powerpoint/2010/main" val="164738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100" b="1" dirty="0">
                <a:solidFill>
                  <a:schemeClr val="bg1"/>
                </a:solidFill>
              </a:rPr>
              <a:t>3</a:t>
            </a:r>
            <a:r>
              <a:rPr lang="en-US" sz="8100" b="1" kern="1200" dirty="0">
                <a:solidFill>
                  <a:schemeClr val="bg1"/>
                </a:solidFill>
                <a:latin typeface="+mj-lt"/>
                <a:ea typeface="+mj-ea"/>
                <a:cs typeface="+mj-cs"/>
              </a:rPr>
              <a:t>.3 Database</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16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15EC-6CB6-4443-A062-299C709D2376}"/>
              </a:ext>
            </a:extLst>
          </p:cNvPr>
          <p:cNvSpPr>
            <a:spLocks noGrp="1"/>
          </p:cNvSpPr>
          <p:nvPr>
            <p:ph type="title"/>
          </p:nvPr>
        </p:nvSpPr>
        <p:spPr/>
        <p:txBody>
          <a:bodyPr/>
          <a:lstStyle/>
          <a:p>
            <a:r>
              <a:rPr lang="en-US" b="1">
                <a:cs typeface="Calibri Light"/>
              </a:rPr>
              <a:t>Entity Relational Diagram (ERD):</a:t>
            </a:r>
            <a:br>
              <a:rPr lang="en-US" b="1">
                <a:cs typeface="Calibri Light"/>
              </a:rPr>
            </a:br>
            <a:endParaRPr lang="en-US" b="1">
              <a:cs typeface="Calibri Light"/>
            </a:endParaRPr>
          </a:p>
        </p:txBody>
      </p:sp>
      <p:pic>
        <p:nvPicPr>
          <p:cNvPr id="4" name="Picture 4" descr="Diagram&#10;&#10;Description automatically generated">
            <a:extLst>
              <a:ext uri="{FF2B5EF4-FFF2-40B4-BE49-F238E27FC236}">
                <a16:creationId xmlns:a16="http://schemas.microsoft.com/office/drawing/2014/main" id="{FEB64383-A688-45C4-B0EF-1FAA4E44CAC1}"/>
              </a:ext>
            </a:extLst>
          </p:cNvPr>
          <p:cNvPicPr>
            <a:picLocks noChangeAspect="1"/>
          </p:cNvPicPr>
          <p:nvPr/>
        </p:nvPicPr>
        <p:blipFill>
          <a:blip r:embed="rId2"/>
          <a:stretch>
            <a:fillRect/>
          </a:stretch>
        </p:blipFill>
        <p:spPr>
          <a:xfrm>
            <a:off x="1261750" y="1141419"/>
            <a:ext cx="9558066" cy="5601997"/>
          </a:xfrm>
          <a:prstGeom prst="rect">
            <a:avLst/>
          </a:prstGeom>
        </p:spPr>
      </p:pic>
    </p:spTree>
    <p:extLst>
      <p:ext uri="{BB962C8B-B14F-4D97-AF65-F5344CB8AC3E}">
        <p14:creationId xmlns:p14="http://schemas.microsoft.com/office/powerpoint/2010/main" val="385647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15EC-6CB6-4443-A062-299C709D2376}"/>
              </a:ext>
            </a:extLst>
          </p:cNvPr>
          <p:cNvSpPr>
            <a:spLocks noGrp="1"/>
          </p:cNvSpPr>
          <p:nvPr>
            <p:ph type="title"/>
          </p:nvPr>
        </p:nvSpPr>
        <p:spPr/>
        <p:txBody>
          <a:bodyPr>
            <a:normAutofit/>
          </a:bodyPr>
          <a:lstStyle/>
          <a:p>
            <a:r>
              <a:rPr lang="en-US" b="1">
                <a:cs typeface="Calibri Light"/>
              </a:rPr>
              <a:t>Relational Diagram (RD):</a:t>
            </a:r>
            <a:br>
              <a:rPr lang="en-US" b="1">
                <a:cs typeface="Calibri Light"/>
              </a:rPr>
            </a:br>
            <a:endParaRPr lang="en-US" b="1">
              <a:cs typeface="Calibri Light"/>
            </a:endParaRPr>
          </a:p>
        </p:txBody>
      </p:sp>
      <p:pic>
        <p:nvPicPr>
          <p:cNvPr id="3" name="Picture 3" descr="Diagram&#10;&#10;Description automatically generated">
            <a:extLst>
              <a:ext uri="{FF2B5EF4-FFF2-40B4-BE49-F238E27FC236}">
                <a16:creationId xmlns:a16="http://schemas.microsoft.com/office/drawing/2014/main" id="{E3DDC91A-C954-46E0-BBFF-9D3AB2C9CDFF}"/>
              </a:ext>
            </a:extLst>
          </p:cNvPr>
          <p:cNvPicPr>
            <a:picLocks noChangeAspect="1"/>
          </p:cNvPicPr>
          <p:nvPr/>
        </p:nvPicPr>
        <p:blipFill>
          <a:blip r:embed="rId2"/>
          <a:stretch>
            <a:fillRect/>
          </a:stretch>
        </p:blipFill>
        <p:spPr>
          <a:xfrm>
            <a:off x="2073550" y="1205193"/>
            <a:ext cx="7875915" cy="5745744"/>
          </a:xfrm>
          <a:prstGeom prst="rect">
            <a:avLst/>
          </a:prstGeom>
        </p:spPr>
      </p:pic>
    </p:spTree>
    <p:extLst>
      <p:ext uri="{BB962C8B-B14F-4D97-AF65-F5344CB8AC3E}">
        <p14:creationId xmlns:p14="http://schemas.microsoft.com/office/powerpoint/2010/main" val="4195639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The</a:t>
            </a:r>
            <a:r>
              <a:rPr lang="en-US" sz="4000" b="1">
                <a:ea typeface="+mj-lt"/>
                <a:cs typeface="+mj-lt"/>
              </a:rPr>
              <a:t> Object Relational Mapper(ORM)</a:t>
            </a:r>
          </a:p>
          <a:p>
            <a:endParaRPr lang="en-US" sz="4000" b="1">
              <a:ea typeface="+mj-lt"/>
              <a:cs typeface="+mj-lt"/>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2480300"/>
            <a:ext cx="10515600" cy="3356543"/>
          </a:xfrm>
        </p:spPr>
        <p:txBody>
          <a:bodyPr vert="horz" lIns="91440" tIns="45720" rIns="91440" bIns="45720" rtlCol="0" anchor="t">
            <a:noAutofit/>
          </a:bodyPr>
          <a:lstStyle/>
          <a:p>
            <a:pPr algn="just"/>
            <a:endParaRPr lang="en-US" sz="2400">
              <a:latin typeface="Calibri"/>
              <a:ea typeface="+mn-lt"/>
              <a:cs typeface="+mn-lt"/>
            </a:endParaRPr>
          </a:p>
          <a:p>
            <a:pPr algn="just"/>
            <a:r>
              <a:rPr lang="en-US" sz="2400">
                <a:latin typeface="Calibri"/>
                <a:ea typeface="+mn-lt"/>
                <a:cs typeface="+mn-lt"/>
              </a:rPr>
              <a:t>The ORM is constructed on top of the SQL Expression Language. It is a high level and abstracted pattern of usage. </a:t>
            </a:r>
            <a:endParaRPr lang="en-US" sz="2400">
              <a:ea typeface="+mn-lt"/>
              <a:cs typeface="+mn-lt"/>
            </a:endParaRPr>
          </a:p>
          <a:p>
            <a:pPr algn="just"/>
            <a:endParaRPr lang="en-US" sz="2400">
              <a:ea typeface="+mn-lt"/>
              <a:cs typeface="+mn-lt"/>
            </a:endParaRPr>
          </a:p>
          <a:p>
            <a:pPr algn="just"/>
            <a:r>
              <a:rPr lang="en-US" sz="2400">
                <a:latin typeface="Calibri"/>
                <a:ea typeface="+mn-lt"/>
                <a:cs typeface="+mn-lt"/>
              </a:rPr>
              <a:t>the ORM may use the Expression Language directly where specific database interactions are required.</a:t>
            </a:r>
            <a:endParaRPr lang="en-US" sz="2400">
              <a:ea typeface="+mn-lt"/>
              <a:cs typeface="+mn-lt"/>
            </a:endParaRPr>
          </a:p>
        </p:txBody>
      </p:sp>
    </p:spTree>
    <p:extLst>
      <p:ext uri="{BB962C8B-B14F-4D97-AF65-F5344CB8AC3E}">
        <p14:creationId xmlns:p14="http://schemas.microsoft.com/office/powerpoint/2010/main" val="111582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SQl</a:t>
            </a:r>
            <a:r>
              <a:rPr lang="en-US" sz="4000" b="1">
                <a:ea typeface="+mj-lt"/>
                <a:cs typeface="+mj-lt"/>
              </a:rPr>
              <a:t> Alchemy</a:t>
            </a:r>
            <a:r>
              <a:rPr lang="en-US" sz="4000">
                <a:ea typeface="+mj-lt"/>
                <a:cs typeface="+mj-lt"/>
              </a:rPr>
              <a:t> </a:t>
            </a:r>
          </a:p>
          <a:p>
            <a:endParaRPr lang="en-US" sz="4000" b="1">
              <a:ea typeface="+mj-lt"/>
              <a:cs typeface="+mj-lt"/>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2211991"/>
            <a:ext cx="10515600" cy="4408317"/>
          </a:xfrm>
        </p:spPr>
        <p:txBody>
          <a:bodyPr vert="horz" lIns="91440" tIns="45720" rIns="91440" bIns="45720" rtlCol="0" anchor="t">
            <a:noAutofit/>
          </a:bodyPr>
          <a:lstStyle/>
          <a:p>
            <a:pPr algn="just"/>
            <a:endParaRPr lang="en-US" sz="2400">
              <a:latin typeface="Calibri"/>
              <a:ea typeface="+mn-lt"/>
              <a:cs typeface="+mn-lt"/>
            </a:endParaRPr>
          </a:p>
          <a:p>
            <a:pPr algn="just"/>
            <a:r>
              <a:rPr lang="en-US" sz="2400">
                <a:latin typeface="Calibri"/>
                <a:ea typeface="+mn-lt"/>
                <a:cs typeface="+mn-lt"/>
              </a:rPr>
              <a:t>The main objective of the Object Relational Mapper API of </a:t>
            </a:r>
            <a:r>
              <a:rPr lang="en-US" sz="2400" err="1">
                <a:latin typeface="Calibri"/>
                <a:ea typeface="+mn-lt"/>
                <a:cs typeface="+mn-lt"/>
              </a:rPr>
              <a:t>SQLAlchemy</a:t>
            </a:r>
            <a:r>
              <a:rPr lang="en-US" sz="2400">
                <a:latin typeface="Calibri"/>
                <a:ea typeface="+mn-lt"/>
                <a:cs typeface="+mn-lt"/>
              </a:rPr>
              <a:t> is to facilitate associating user-defined Python classes with database tables, and objects of those classes with rows in their corresponding tables.</a:t>
            </a:r>
            <a:endParaRPr lang="en-US" sz="2400">
              <a:ea typeface="+mn-lt"/>
              <a:cs typeface="+mn-lt"/>
            </a:endParaRPr>
          </a:p>
          <a:p>
            <a:pPr algn="just"/>
            <a:endParaRPr lang="en-US" sz="2400">
              <a:latin typeface="Calibri"/>
              <a:ea typeface="+mn-lt"/>
              <a:cs typeface="+mn-lt"/>
            </a:endParaRPr>
          </a:p>
          <a:p>
            <a:pPr algn="just"/>
            <a:r>
              <a:rPr lang="en-US" sz="2400" err="1">
                <a:latin typeface="Calibri"/>
                <a:ea typeface="+mn-lt"/>
                <a:cs typeface="+mn-lt"/>
              </a:rPr>
              <a:t>SQLAlchemy</a:t>
            </a:r>
            <a:r>
              <a:rPr lang="en-US" sz="2400">
                <a:latin typeface="Calibri"/>
                <a:ea typeface="+mn-lt"/>
                <a:cs typeface="+mn-lt"/>
              </a:rPr>
              <a:t> enables expressing database queries in terms of user defined classes and their defined relationships.</a:t>
            </a:r>
            <a:endParaRPr lang="en-US" sz="2400">
              <a:ea typeface="+mn-lt"/>
              <a:cs typeface="+mn-lt"/>
            </a:endParaRPr>
          </a:p>
        </p:txBody>
      </p:sp>
    </p:spTree>
    <p:extLst>
      <p:ext uri="{BB962C8B-B14F-4D97-AF65-F5344CB8AC3E}">
        <p14:creationId xmlns:p14="http://schemas.microsoft.com/office/powerpoint/2010/main" val="218977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B2CCE-B1C3-4C24-B6B7-0C8234120729}"/>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b="1" kern="1200">
                <a:solidFill>
                  <a:schemeClr val="tx1"/>
                </a:solidFill>
                <a:latin typeface="+mj-lt"/>
                <a:ea typeface="+mj-ea"/>
                <a:cs typeface="+mj-cs"/>
              </a:rPr>
              <a:t>Team Members</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9F4E91-3487-4820-AF74-D322FFAA6DB3}"/>
              </a:ext>
            </a:extLst>
          </p:cNvPr>
          <p:cNvSpPr>
            <a:spLocks noGrp="1"/>
          </p:cNvSpPr>
          <p:nvPr>
            <p:ph sz="half" idx="1"/>
          </p:nvPr>
        </p:nvSpPr>
        <p:spPr>
          <a:xfrm>
            <a:off x="5126418" y="552091"/>
            <a:ext cx="6224335" cy="5431536"/>
          </a:xfrm>
        </p:spPr>
        <p:txBody>
          <a:bodyPr vert="horz" lIns="91440" tIns="45720" rIns="91440" bIns="45720" rtlCol="0" anchor="ctr">
            <a:normAutofit/>
          </a:bodyPr>
          <a:lstStyle/>
          <a:p>
            <a:r>
              <a:rPr lang="en-US" sz="2400"/>
              <a:t>Abdo Mosa (171015)</a:t>
            </a:r>
            <a:endParaRPr lang="en-US" sz="2400">
              <a:cs typeface="Calibri"/>
            </a:endParaRPr>
          </a:p>
          <a:p>
            <a:r>
              <a:rPr lang="en-US" sz="2400"/>
              <a:t>Mark Adel (181042)</a:t>
            </a:r>
            <a:endParaRPr lang="en-US" sz="2400">
              <a:cs typeface="Calibri"/>
            </a:endParaRPr>
          </a:p>
          <a:p>
            <a:r>
              <a:rPr lang="en-US" sz="2400"/>
              <a:t>Mahmoud Ramadan (181029)</a:t>
            </a:r>
            <a:endParaRPr lang="en-US" sz="2400">
              <a:cs typeface="Calibri"/>
            </a:endParaRPr>
          </a:p>
          <a:p>
            <a:r>
              <a:rPr lang="en-US" sz="2400"/>
              <a:t>Menna </a:t>
            </a:r>
            <a:r>
              <a:rPr lang="en-US" sz="2400" err="1"/>
              <a:t>Shazly</a:t>
            </a:r>
            <a:r>
              <a:rPr lang="en-US" sz="2400"/>
              <a:t> (181037)</a:t>
            </a:r>
            <a:endParaRPr lang="en-US" sz="2400">
              <a:cs typeface="Calibri"/>
            </a:endParaRPr>
          </a:p>
          <a:p>
            <a:r>
              <a:rPr lang="en-US" sz="2400"/>
              <a:t>Ahmed Mahrous (181006)</a:t>
            </a:r>
            <a:endParaRPr lang="en-US" sz="2400">
              <a:cs typeface="Calibri"/>
            </a:endParaRPr>
          </a:p>
          <a:p>
            <a:r>
              <a:rPr lang="en-US" sz="2400"/>
              <a:t>Nada Nasr (171026)</a:t>
            </a:r>
            <a:endParaRPr lang="en-US" sz="2400">
              <a:cs typeface="Calibri"/>
            </a:endParaRPr>
          </a:p>
          <a:p>
            <a:r>
              <a:rPr lang="en-US" sz="2400"/>
              <a:t>Abdelrahman Raafat (181012)</a:t>
            </a:r>
            <a:endParaRPr lang="en-US" sz="2400">
              <a:cs typeface="Calibri"/>
            </a:endParaRPr>
          </a:p>
        </p:txBody>
      </p:sp>
    </p:spTree>
    <p:extLst>
      <p:ext uri="{BB962C8B-B14F-4D97-AF65-F5344CB8AC3E}">
        <p14:creationId xmlns:p14="http://schemas.microsoft.com/office/powerpoint/2010/main" val="294608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Stages</a:t>
            </a:r>
            <a:r>
              <a:rPr lang="en-US" sz="4000" b="1">
                <a:ea typeface="+mj-lt"/>
                <a:cs typeface="+mj-lt"/>
              </a:rPr>
              <a:t> of using SQL Alchemy</a:t>
            </a:r>
            <a:r>
              <a:rPr lang="en-US" sz="4000">
                <a:ea typeface="+mj-lt"/>
                <a:cs typeface="+mj-lt"/>
              </a:rPr>
              <a:t> </a:t>
            </a:r>
          </a:p>
          <a:p>
            <a:endParaRPr lang="en-US" sz="4000" b="1">
              <a:ea typeface="+mj-lt"/>
              <a:cs typeface="+mj-lt"/>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1160171" y="2448103"/>
            <a:ext cx="5632361" cy="3689247"/>
          </a:xfrm>
        </p:spPr>
        <p:txBody>
          <a:bodyPr vert="horz" lIns="91440" tIns="45720" rIns="91440" bIns="45720" rtlCol="0" anchor="t">
            <a:noAutofit/>
          </a:bodyPr>
          <a:lstStyle/>
          <a:p>
            <a:pPr marL="0" indent="0">
              <a:buNone/>
            </a:pPr>
            <a:endParaRPr lang="en-US">
              <a:latin typeface="Calibri"/>
              <a:ea typeface="+mn-lt"/>
              <a:cs typeface="+mn-lt"/>
            </a:endParaRPr>
          </a:p>
          <a:p>
            <a:r>
              <a:rPr lang="en-US">
                <a:latin typeface="Calibri"/>
                <a:ea typeface="+mn-lt"/>
                <a:cs typeface="+mn-lt"/>
              </a:rPr>
              <a:t>Declaring Mapping</a:t>
            </a:r>
            <a:endParaRPr lang="en-US">
              <a:ea typeface="+mn-lt"/>
              <a:cs typeface="+mn-lt"/>
            </a:endParaRPr>
          </a:p>
          <a:p>
            <a:r>
              <a:rPr lang="en-US">
                <a:latin typeface="Calibri"/>
                <a:ea typeface="+mn-lt"/>
                <a:cs typeface="+mn-lt"/>
              </a:rPr>
              <a:t>Base</a:t>
            </a:r>
            <a:endParaRPr lang="en-US">
              <a:ea typeface="+mn-lt"/>
              <a:cs typeface="+mn-lt"/>
            </a:endParaRPr>
          </a:p>
          <a:p>
            <a:r>
              <a:rPr lang="en-US">
                <a:latin typeface="Calibri"/>
                <a:ea typeface="+mn-lt"/>
                <a:cs typeface="+mn-lt"/>
              </a:rPr>
              <a:t>Meta Data</a:t>
            </a:r>
            <a:endParaRPr lang="en-US">
              <a:ea typeface="+mn-lt"/>
              <a:cs typeface="+mn-lt"/>
            </a:endParaRPr>
          </a:p>
        </p:txBody>
      </p:sp>
    </p:spTree>
    <p:extLst>
      <p:ext uri="{BB962C8B-B14F-4D97-AF65-F5344CB8AC3E}">
        <p14:creationId xmlns:p14="http://schemas.microsoft.com/office/powerpoint/2010/main" val="349300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100" b="1" dirty="0">
                <a:solidFill>
                  <a:schemeClr val="bg1"/>
                </a:solidFill>
              </a:rPr>
              <a:t>3</a:t>
            </a:r>
            <a:r>
              <a:rPr lang="en-US" sz="8100" b="1" kern="1200" dirty="0">
                <a:solidFill>
                  <a:schemeClr val="bg1"/>
                </a:solidFill>
                <a:latin typeface="+mj-lt"/>
                <a:ea typeface="+mj-ea"/>
                <a:cs typeface="+mj-cs"/>
              </a:rPr>
              <a:t>.4 Front End and UI</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8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86FC2-009A-4B90-B6AA-79A0DFBE296D}"/>
              </a:ext>
            </a:extLst>
          </p:cNvPr>
          <p:cNvSpPr>
            <a:spLocks noGrp="1"/>
          </p:cNvSpPr>
          <p:nvPr>
            <p:ph type="title"/>
          </p:nvPr>
        </p:nvSpPr>
        <p:spPr>
          <a:xfrm>
            <a:off x="841248" y="548640"/>
            <a:ext cx="3600860" cy="5431536"/>
          </a:xfrm>
        </p:spPr>
        <p:txBody>
          <a:bodyPr>
            <a:normAutofit/>
          </a:bodyPr>
          <a:lstStyle/>
          <a:p>
            <a:r>
              <a:rPr lang="en-US" sz="6000" b="1">
                <a:cs typeface="Calibri Light"/>
              </a:rPr>
              <a:t>2.5 Front End and UI</a:t>
            </a:r>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F40554-4209-4A23-A4F4-C0B7D6C17D63}"/>
              </a:ext>
            </a:extLst>
          </p:cNvPr>
          <p:cNvSpPr>
            <a:spLocks noGrp="1"/>
          </p:cNvSpPr>
          <p:nvPr>
            <p:ph idx="1"/>
          </p:nvPr>
        </p:nvSpPr>
        <p:spPr>
          <a:xfrm>
            <a:off x="5126418" y="552091"/>
            <a:ext cx="6224335" cy="5431536"/>
          </a:xfrm>
        </p:spPr>
        <p:txBody>
          <a:bodyPr vert="horz" lIns="91440" tIns="45720" rIns="91440" bIns="45720" rtlCol="0" anchor="ctr">
            <a:normAutofit/>
          </a:bodyPr>
          <a:lstStyle/>
          <a:p>
            <a:pPr algn="just"/>
            <a:r>
              <a:rPr lang="en-US" sz="2000">
                <a:ea typeface="+mn-lt"/>
                <a:cs typeface="+mn-lt"/>
              </a:rPr>
              <a:t>The frontend of a software program or website is everything with which the user interacts. </a:t>
            </a:r>
            <a:endParaRPr lang="en-US" sz="2000">
              <a:cs typeface="Calibri"/>
            </a:endParaRPr>
          </a:p>
          <a:p>
            <a:pPr algn="just"/>
            <a:r>
              <a:rPr lang="en-US" sz="2000">
                <a:ea typeface="+mn-lt"/>
                <a:cs typeface="+mn-lt"/>
              </a:rPr>
              <a:t>Frontend is the bridge between a human and a system</a:t>
            </a:r>
          </a:p>
          <a:p>
            <a:pPr algn="just"/>
            <a:r>
              <a:rPr lang="en-US" sz="2000">
                <a:ea typeface="+mn-lt"/>
                <a:cs typeface="+mn-lt"/>
              </a:rPr>
              <a:t>From a user standpoint, the frontend is synonymous with the user interface. </a:t>
            </a:r>
            <a:endParaRPr lang="en-US" sz="2000">
              <a:cs typeface="Calibri"/>
            </a:endParaRPr>
          </a:p>
          <a:p>
            <a:pPr algn="just"/>
            <a:r>
              <a:rPr lang="en-US" sz="2000">
                <a:ea typeface="+mn-lt"/>
                <a:cs typeface="+mn-lt"/>
              </a:rPr>
              <a:t>From a developer standpoint, it is the interface design and the programming that makes the interface function. </a:t>
            </a:r>
            <a:endParaRPr lang="en-US" sz="2000">
              <a:cs typeface="Calibri"/>
            </a:endParaRPr>
          </a:p>
          <a:p>
            <a:pPr algn="just"/>
            <a:r>
              <a:rPr lang="en-US" sz="2000">
                <a:ea typeface="+mn-lt"/>
                <a:cs typeface="+mn-lt"/>
              </a:rPr>
              <a:t>Conversely, the backend includes functions and data processing that takes place behind the scenes.</a:t>
            </a:r>
            <a:endParaRPr lang="en-US" sz="2000">
              <a:cs typeface="Calibri" panose="020F0502020204030204"/>
            </a:endParaRPr>
          </a:p>
          <a:p>
            <a:pPr lvl="1" algn="just"/>
            <a:endParaRPr lang="en-US" sz="2000">
              <a:cs typeface="Calibri" panose="020F0502020204030204"/>
            </a:endParaRPr>
          </a:p>
        </p:txBody>
      </p:sp>
    </p:spTree>
    <p:extLst>
      <p:ext uri="{BB962C8B-B14F-4D97-AF65-F5344CB8AC3E}">
        <p14:creationId xmlns:p14="http://schemas.microsoft.com/office/powerpoint/2010/main" val="104922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cs typeface="Calibri Light"/>
              </a:rPr>
              <a:t>2.5 Front End and UI (cont.)</a:t>
            </a:r>
            <a:endParaRPr lang="en-US" b="1">
              <a:ea typeface="+mj-lt"/>
              <a:cs typeface="+mj-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400">
                <a:ea typeface="+mn-lt"/>
                <a:cs typeface="+mn-lt"/>
              </a:rPr>
              <a:t>Process:</a:t>
            </a:r>
            <a:endParaRPr lang="en-US"/>
          </a:p>
          <a:p>
            <a:pPr lvl="1" algn="just"/>
            <a:r>
              <a:rPr lang="en-US">
                <a:ea typeface="+mn-lt"/>
                <a:cs typeface="+mn-lt"/>
              </a:rPr>
              <a:t>The web design process starts with a visual concept, which you could sketch by hand or with software like Photoshop.</a:t>
            </a:r>
          </a:p>
          <a:p>
            <a:pPr lvl="1" algn="just"/>
            <a:r>
              <a:rPr lang="en-US">
                <a:ea typeface="+mn-lt"/>
                <a:cs typeface="+mn-lt"/>
              </a:rPr>
              <a:t> Then, you use HTML and CSS to build the website. </a:t>
            </a:r>
          </a:p>
          <a:p>
            <a:pPr lvl="1" algn="just"/>
            <a:r>
              <a:rPr lang="en-US">
                <a:ea typeface="+mn-lt"/>
                <a:cs typeface="+mn-lt"/>
              </a:rPr>
              <a:t> HTML handles the basic structure and bones of your page, while CSS handles the style and appearance.</a:t>
            </a:r>
          </a:p>
        </p:txBody>
      </p:sp>
    </p:spTree>
    <p:extLst>
      <p:ext uri="{BB962C8B-B14F-4D97-AF65-F5344CB8AC3E}">
        <p14:creationId xmlns:p14="http://schemas.microsoft.com/office/powerpoint/2010/main" val="3869814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E3CD4-4FAB-4D9D-B840-9848565A83B5}"/>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b="1"/>
              <a:t>2.5 Front End and UI (cont.)</a:t>
            </a:r>
            <a:endParaRPr lang="en-US" b="1">
              <a:cs typeface="Calibri Light"/>
            </a:endParaRPr>
          </a:p>
        </p:txBody>
      </p:sp>
      <p:sp>
        <p:nvSpPr>
          <p:cNvPr id="18"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5684A270-920A-4E7D-9765-3912A02811DB}"/>
              </a:ext>
            </a:extLst>
          </p:cNvPr>
          <p:cNvPicPr>
            <a:picLocks noChangeAspect="1"/>
          </p:cNvPicPr>
          <p:nvPr/>
        </p:nvPicPr>
        <p:blipFill>
          <a:blip r:embed="rId2"/>
          <a:stretch>
            <a:fillRect/>
          </a:stretch>
        </p:blipFill>
        <p:spPr>
          <a:xfrm>
            <a:off x="7842786" y="1616604"/>
            <a:ext cx="3703320" cy="1851660"/>
          </a:xfrm>
          <a:prstGeom prst="rect">
            <a:avLst/>
          </a:prstGeom>
        </p:spPr>
      </p:pic>
      <p:pic>
        <p:nvPicPr>
          <p:cNvPr id="7" name="Picture 7">
            <a:extLst>
              <a:ext uri="{FF2B5EF4-FFF2-40B4-BE49-F238E27FC236}">
                <a16:creationId xmlns:a16="http://schemas.microsoft.com/office/drawing/2014/main" id="{77C429B2-775E-4937-A9E3-7E1E02EDAD1C}"/>
              </a:ext>
            </a:extLst>
          </p:cNvPr>
          <p:cNvPicPr>
            <a:picLocks noChangeAspect="1"/>
          </p:cNvPicPr>
          <p:nvPr/>
        </p:nvPicPr>
        <p:blipFill>
          <a:blip r:embed="rId3"/>
          <a:stretch>
            <a:fillRect/>
          </a:stretch>
        </p:blipFill>
        <p:spPr>
          <a:xfrm>
            <a:off x="4246361" y="3902604"/>
            <a:ext cx="3703320" cy="1851660"/>
          </a:xfrm>
          <a:prstGeom prst="rect">
            <a:avLst/>
          </a:prstGeom>
        </p:spPr>
      </p:pic>
      <p:pic>
        <p:nvPicPr>
          <p:cNvPr id="5" name="Picture 5">
            <a:extLst>
              <a:ext uri="{FF2B5EF4-FFF2-40B4-BE49-F238E27FC236}">
                <a16:creationId xmlns:a16="http://schemas.microsoft.com/office/drawing/2014/main" id="{773B4945-C86F-447B-9D74-28FAEBDA10A5}"/>
              </a:ext>
            </a:extLst>
          </p:cNvPr>
          <p:cNvPicPr>
            <a:picLocks noChangeAspect="1"/>
          </p:cNvPicPr>
          <p:nvPr/>
        </p:nvPicPr>
        <p:blipFill>
          <a:blip r:embed="rId4"/>
          <a:stretch>
            <a:fillRect/>
          </a:stretch>
        </p:blipFill>
        <p:spPr>
          <a:xfrm>
            <a:off x="4140110" y="1593552"/>
            <a:ext cx="3703320" cy="1851660"/>
          </a:xfrm>
          <a:prstGeom prst="rect">
            <a:avLst/>
          </a:prstGeom>
        </p:spPr>
      </p:pic>
      <p:pic>
        <p:nvPicPr>
          <p:cNvPr id="8" name="Picture 8">
            <a:extLst>
              <a:ext uri="{FF2B5EF4-FFF2-40B4-BE49-F238E27FC236}">
                <a16:creationId xmlns:a16="http://schemas.microsoft.com/office/drawing/2014/main" id="{B45A0E10-7FEF-4BDE-A35D-6ED06327D0CA}"/>
              </a:ext>
            </a:extLst>
          </p:cNvPr>
          <p:cNvPicPr>
            <a:picLocks noChangeAspect="1"/>
          </p:cNvPicPr>
          <p:nvPr/>
        </p:nvPicPr>
        <p:blipFill>
          <a:blip r:embed="rId5"/>
          <a:stretch>
            <a:fillRect/>
          </a:stretch>
        </p:blipFill>
        <p:spPr>
          <a:xfrm>
            <a:off x="7932998" y="3901015"/>
            <a:ext cx="3703320" cy="1851660"/>
          </a:xfrm>
          <a:prstGeom prst="rect">
            <a:avLst/>
          </a:prstGeom>
        </p:spPr>
      </p:pic>
      <p:sp>
        <p:nvSpPr>
          <p:cNvPr id="4" name="TextBox 3">
            <a:extLst>
              <a:ext uri="{FF2B5EF4-FFF2-40B4-BE49-F238E27FC236}">
                <a16:creationId xmlns:a16="http://schemas.microsoft.com/office/drawing/2014/main" id="{57993A85-851C-4084-9299-DB01B44A31E1}"/>
              </a:ext>
            </a:extLst>
          </p:cNvPr>
          <p:cNvSpPr txBox="1"/>
          <p:nvPr/>
        </p:nvSpPr>
        <p:spPr>
          <a:xfrm>
            <a:off x="4198513" y="1032456"/>
            <a:ext cx="1176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Sketch:</a:t>
            </a:r>
          </a:p>
        </p:txBody>
      </p:sp>
    </p:spTree>
    <p:extLst>
      <p:ext uri="{BB962C8B-B14F-4D97-AF65-F5344CB8AC3E}">
        <p14:creationId xmlns:p14="http://schemas.microsoft.com/office/powerpoint/2010/main" val="59841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cs typeface="Calibri Light"/>
              </a:rPr>
              <a:t>2.5 Front End and UI (cont.)</a:t>
            </a:r>
            <a:endParaRPr lang="en-US" b="1">
              <a:ea typeface="+mj-lt"/>
              <a:cs typeface="+mj-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endParaRPr lang="en-US">
              <a:ea typeface="+mn-lt"/>
              <a:cs typeface="+mn-lt"/>
            </a:endParaRPr>
          </a:p>
          <a:p>
            <a:pPr algn="just"/>
            <a:r>
              <a:rPr lang="en-US">
                <a:ea typeface="+mn-lt"/>
                <a:cs typeface="+mn-lt"/>
              </a:rPr>
              <a:t>User Experience</a:t>
            </a:r>
          </a:p>
          <a:p>
            <a:pPr marL="0" indent="0" algn="just">
              <a:buNone/>
            </a:pPr>
            <a:endParaRPr lang="en-US">
              <a:ea typeface="+mn-lt"/>
              <a:cs typeface="+mn-lt"/>
            </a:endParaRPr>
          </a:p>
          <a:p>
            <a:pPr lvl="1" algn="just"/>
            <a:r>
              <a:rPr lang="en-US">
                <a:ea typeface="+mn-lt"/>
                <a:cs typeface="+mn-lt"/>
              </a:rPr>
              <a:t>What the person feels as he experiences a product or service .</a:t>
            </a:r>
          </a:p>
          <a:p>
            <a:pPr lvl="1" algn="just"/>
            <a:endParaRPr lang="en-US">
              <a:ea typeface="+mn-lt"/>
              <a:cs typeface="+mn-lt"/>
            </a:endParaRPr>
          </a:p>
          <a:p>
            <a:pPr lvl="1" algn="just"/>
            <a:r>
              <a:rPr lang="en-US">
                <a:ea typeface="+mn-lt"/>
                <a:cs typeface="+mn-lt"/>
              </a:rPr>
              <a:t>Important role in all kinds of marketing .</a:t>
            </a:r>
          </a:p>
          <a:p>
            <a:pPr lvl="1" algn="just"/>
            <a:endParaRPr lang="en-US">
              <a:ea typeface="+mn-lt"/>
              <a:cs typeface="+mn-lt"/>
            </a:endParaRPr>
          </a:p>
          <a:p>
            <a:pPr lvl="1" algn="just"/>
            <a:r>
              <a:rPr lang="en-US">
                <a:ea typeface="+mn-lt"/>
                <a:cs typeface="+mn-lt"/>
              </a:rPr>
              <a:t>Bridge between system and it's targeted audience .</a:t>
            </a:r>
          </a:p>
          <a:p>
            <a:pPr algn="just"/>
            <a:endParaRPr lang="en-US">
              <a:ea typeface="+mn-lt"/>
              <a:cs typeface="+mn-lt"/>
            </a:endParaRPr>
          </a:p>
          <a:p>
            <a:pPr marL="228600" lvl="1" algn="just"/>
            <a:endParaRPr lang="en-US" sz="2800">
              <a:ea typeface="+mn-lt"/>
              <a:cs typeface="+mn-lt"/>
            </a:endParaRPr>
          </a:p>
          <a:p>
            <a:pPr algn="just"/>
            <a:endParaRPr lang="en-US">
              <a:ea typeface="+mn-lt"/>
              <a:cs typeface="+mn-lt"/>
            </a:endParaRPr>
          </a:p>
          <a:p>
            <a:pPr algn="just"/>
            <a:endParaRPr lang="en-US">
              <a:ea typeface="+mn-lt"/>
              <a:cs typeface="+mn-lt"/>
            </a:endParaRPr>
          </a:p>
        </p:txBody>
      </p:sp>
    </p:spTree>
    <p:extLst>
      <p:ext uri="{BB962C8B-B14F-4D97-AF65-F5344CB8AC3E}">
        <p14:creationId xmlns:p14="http://schemas.microsoft.com/office/powerpoint/2010/main" val="67677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cs typeface="Calibri Light"/>
              </a:rPr>
              <a:t>2.5 Front End and UI (cont.)</a:t>
            </a:r>
            <a:endParaRPr lang="en-US" b="1">
              <a:ea typeface="+mj-lt"/>
              <a:cs typeface="+mj-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a:ea typeface="+mn-lt"/>
                <a:cs typeface="+mn-lt"/>
              </a:rPr>
              <a:t>UX's Role</a:t>
            </a:r>
          </a:p>
          <a:p>
            <a:pPr lvl="1"/>
            <a:r>
              <a:rPr lang="en-US">
                <a:ea typeface="+mn-lt"/>
                <a:cs typeface="+mn-lt"/>
              </a:rPr>
              <a:t>Is to algin and ensure we get there , balancing the needs of the business &amp; technology with needs of people .</a:t>
            </a:r>
          </a:p>
          <a:p>
            <a:endParaRPr lang="en-US" sz="2400">
              <a:ea typeface="+mn-lt"/>
              <a:cs typeface="+mn-lt"/>
            </a:endParaRPr>
          </a:p>
          <a:p>
            <a:r>
              <a:rPr lang="en-US">
                <a:ea typeface="+mn-lt"/>
                <a:cs typeface="+mn-lt"/>
              </a:rPr>
              <a:t>The benefit of UX </a:t>
            </a:r>
          </a:p>
          <a:p>
            <a:pPr lvl="1"/>
            <a:r>
              <a:rPr lang="en-US">
                <a:ea typeface="+mn-lt"/>
                <a:cs typeface="+mn-lt"/>
              </a:rPr>
              <a:t>Faster way to better solution</a:t>
            </a:r>
          </a:p>
          <a:p>
            <a:pPr lvl="1"/>
            <a:r>
              <a:rPr lang="en-US">
                <a:ea typeface="+mn-lt"/>
                <a:cs typeface="+mn-lt"/>
              </a:rPr>
              <a:t>More successful and effective work</a:t>
            </a:r>
          </a:p>
          <a:p>
            <a:pPr lvl="1"/>
            <a:r>
              <a:rPr lang="en-US">
                <a:ea typeface="+mn-lt"/>
                <a:cs typeface="+mn-lt"/>
              </a:rPr>
              <a:t>Greater productivity and way to push Innovation</a:t>
            </a:r>
          </a:p>
        </p:txBody>
      </p:sp>
    </p:spTree>
    <p:extLst>
      <p:ext uri="{BB962C8B-B14F-4D97-AF65-F5344CB8AC3E}">
        <p14:creationId xmlns:p14="http://schemas.microsoft.com/office/powerpoint/2010/main" val="595909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cs typeface="Calibri Light"/>
              </a:rPr>
              <a:t>2.5 Front End and UI (cont.)</a:t>
            </a:r>
            <a:endParaRPr lang="en-US" b="1">
              <a:ea typeface="+mj-lt"/>
              <a:cs typeface="+mj-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algn="just"/>
            <a:r>
              <a:rPr lang="en-US">
                <a:ea typeface="+mn-lt"/>
                <a:cs typeface="+mn-lt"/>
              </a:rPr>
              <a:t>UX is user-centered</a:t>
            </a:r>
            <a:endParaRPr lang="en-US"/>
          </a:p>
          <a:p>
            <a:pPr lvl="1" algn="just"/>
            <a:r>
              <a:rPr lang="en-US" sz="2600">
                <a:ea typeface="+mn-lt"/>
                <a:cs typeface="+mn-lt"/>
              </a:rPr>
              <a:t>As a UX designer, you should consider the Why, What and How of product use.</a:t>
            </a:r>
          </a:p>
          <a:p>
            <a:pPr lvl="1" algn="just"/>
            <a:r>
              <a:rPr lang="en-US" sz="2600">
                <a:ea typeface="+mn-lt"/>
                <a:cs typeface="+mn-lt"/>
              </a:rPr>
              <a:t> The Why involves the users’ motivations for adopting a product, whether they relate to a task they wish to perform with it or to values and views which users associate with the ownership and use of the product. </a:t>
            </a:r>
          </a:p>
          <a:p>
            <a:pPr lvl="1" algn="just"/>
            <a:r>
              <a:rPr lang="en-US" sz="2600">
                <a:ea typeface="+mn-lt"/>
                <a:cs typeface="+mn-lt"/>
              </a:rPr>
              <a:t>The What addresses the things people can do with a product—its functionality. </a:t>
            </a:r>
          </a:p>
          <a:p>
            <a:pPr lvl="1" algn="just"/>
            <a:r>
              <a:rPr lang="en-US" sz="2600">
                <a:ea typeface="+mn-lt"/>
                <a:cs typeface="+mn-lt"/>
              </a:rPr>
              <a:t>Finally, the How relates to the design of functionality in an accessible and aesthetically pleasant way. </a:t>
            </a:r>
          </a:p>
          <a:p>
            <a:pPr lvl="1" algn="just"/>
            <a:r>
              <a:rPr lang="en-US" sz="2600">
                <a:ea typeface="+mn-lt"/>
                <a:cs typeface="+mn-lt"/>
              </a:rPr>
              <a:t>UX designers start with the Why before determining the What and then, finally, the How in order to create products that users can form meaningful experiences with.</a:t>
            </a:r>
          </a:p>
        </p:txBody>
      </p:sp>
    </p:spTree>
    <p:extLst>
      <p:ext uri="{BB962C8B-B14F-4D97-AF65-F5344CB8AC3E}">
        <p14:creationId xmlns:p14="http://schemas.microsoft.com/office/powerpoint/2010/main" val="1244338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sz="4000" b="1">
                <a:cs typeface="Calibri Light"/>
              </a:rPr>
              <a:t>2.5 Front End and UI (</a:t>
            </a:r>
            <a:r>
              <a:rPr lang="en-US" sz="4000" b="1">
                <a:ea typeface="+mj-lt"/>
                <a:cs typeface="+mj-lt"/>
              </a:rPr>
              <a:t>Languages and frameworks</a:t>
            </a:r>
            <a:r>
              <a:rPr lang="en-US" sz="4000" b="1">
                <a:cs typeface="Calibri Light"/>
              </a:rPr>
              <a:t>)</a:t>
            </a:r>
            <a:endParaRPr lang="en-US" sz="4000" b="1">
              <a:ea typeface="+mj-lt"/>
              <a:cs typeface="+mj-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fontScale="92500"/>
          </a:bodyPr>
          <a:lstStyle/>
          <a:p>
            <a:pPr algn="just"/>
            <a:endParaRPr lang="en-US">
              <a:ea typeface="+mn-lt"/>
              <a:cs typeface="+mn-lt"/>
            </a:endParaRPr>
          </a:p>
          <a:p>
            <a:pPr algn="just"/>
            <a:r>
              <a:rPr lang="en-US">
                <a:ea typeface="+mn-lt"/>
                <a:cs typeface="+mn-lt"/>
              </a:rPr>
              <a:t>HTML</a:t>
            </a:r>
          </a:p>
          <a:p>
            <a:pPr marL="457200" lvl="1" indent="0" algn="just">
              <a:buNone/>
            </a:pPr>
            <a:r>
              <a:rPr lang="en-US">
                <a:ea typeface="+mn-lt"/>
                <a:cs typeface="+mn-lt"/>
              </a:rPr>
              <a:t>makes up the layout and structure for your website.</a:t>
            </a:r>
          </a:p>
          <a:p>
            <a:pPr algn="just"/>
            <a:r>
              <a:rPr lang="en-US">
                <a:ea typeface="+mn-lt"/>
                <a:cs typeface="+mn-lt"/>
              </a:rPr>
              <a:t>CSS: </a:t>
            </a:r>
          </a:p>
          <a:p>
            <a:pPr marL="457200" lvl="1" indent="0" algn="just">
              <a:buNone/>
            </a:pPr>
            <a:r>
              <a:rPr lang="en-US">
                <a:ea typeface="+mn-lt"/>
                <a:cs typeface="+mn-lt"/>
              </a:rPr>
              <a:t>is used hand with HTML to add colors backgrounds, layouts, font sizes and more.</a:t>
            </a:r>
          </a:p>
          <a:p>
            <a:pPr algn="just"/>
            <a:r>
              <a:rPr lang="en-US">
                <a:ea typeface="+mn-lt"/>
                <a:cs typeface="+mn-lt"/>
              </a:rPr>
              <a:t>JavaScript: </a:t>
            </a:r>
          </a:p>
          <a:p>
            <a:pPr marL="457200" lvl="1" indent="0" algn="just">
              <a:buNone/>
            </a:pPr>
            <a:r>
              <a:rPr lang="en-US">
                <a:ea typeface="+mn-lt"/>
                <a:cs typeface="+mn-lt"/>
              </a:rPr>
              <a:t>Web developers use this language to add interactive elements to their websites.</a:t>
            </a:r>
          </a:p>
          <a:p>
            <a:pPr algn="just"/>
            <a:r>
              <a:rPr lang="en-US">
                <a:ea typeface="+mn-lt"/>
                <a:cs typeface="+mn-lt"/>
              </a:rPr>
              <a:t>Bootstrap: </a:t>
            </a:r>
          </a:p>
          <a:p>
            <a:pPr marL="457200" lvl="1" indent="0" algn="just">
              <a:buNone/>
            </a:pPr>
            <a:r>
              <a:rPr lang="en-US">
                <a:ea typeface="+mn-lt"/>
                <a:cs typeface="+mn-lt"/>
              </a:rPr>
              <a:t>is a free, open-source HTML, CSS, and JS framework containing templates for text, forms, buttons, navigation, and other relevant interface components.</a:t>
            </a:r>
          </a:p>
          <a:p>
            <a:pPr algn="just"/>
            <a:endParaRPr lang="en-US">
              <a:ea typeface="+mn-lt"/>
              <a:cs typeface="+mn-lt"/>
            </a:endParaRPr>
          </a:p>
          <a:p>
            <a:pPr algn="just"/>
            <a:endParaRPr lang="en-US">
              <a:ea typeface="+mn-lt"/>
              <a:cs typeface="+mn-lt"/>
            </a:endParaRPr>
          </a:p>
          <a:p>
            <a:pPr lvl="1" algn="just"/>
            <a:endParaRPr lang="en-US" sz="2800">
              <a:ea typeface="+mn-lt"/>
              <a:cs typeface="+mn-lt"/>
            </a:endParaRPr>
          </a:p>
          <a:p>
            <a:pPr algn="just"/>
            <a:endParaRPr lang="en-US">
              <a:ea typeface="+mn-lt"/>
              <a:cs typeface="+mn-lt"/>
            </a:endParaRPr>
          </a:p>
          <a:p>
            <a:pPr algn="just"/>
            <a:endParaRPr lang="en-US">
              <a:ea typeface="+mn-lt"/>
              <a:cs typeface="+mn-lt"/>
            </a:endParaRPr>
          </a:p>
        </p:txBody>
      </p:sp>
    </p:spTree>
    <p:extLst>
      <p:ext uri="{BB962C8B-B14F-4D97-AF65-F5344CB8AC3E}">
        <p14:creationId xmlns:p14="http://schemas.microsoft.com/office/powerpoint/2010/main" val="761410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b="1">
                <a:solidFill>
                  <a:schemeClr val="bg1"/>
                </a:solidFill>
              </a:rPr>
              <a:t>4.0</a:t>
            </a:r>
            <a:r>
              <a:rPr lang="en-US" sz="8800" b="1" kern="1200">
                <a:solidFill>
                  <a:schemeClr val="bg1"/>
                </a:solidFill>
                <a:latin typeface="+mj-lt"/>
                <a:ea typeface="+mj-ea"/>
                <a:cs typeface="+mj-cs"/>
              </a:rPr>
              <a:t> </a:t>
            </a:r>
            <a:r>
              <a:rPr lang="en-US" sz="8800" b="1">
                <a:solidFill>
                  <a:schemeClr val="bg1"/>
                </a:solidFill>
              </a:rPr>
              <a:t>Testing</a:t>
            </a:r>
            <a:endParaRPr lang="en-US">
              <a:solidFill>
                <a:schemeClr val="bg1"/>
              </a:solidFill>
              <a:ea typeface="+mj-ea"/>
              <a:cs typeface="+mj-cs"/>
            </a:endParaRP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30F881-788C-427C-A564-E18A8D9D79BA}"/>
              </a:ext>
            </a:extLst>
          </p:cNvPr>
          <p:cNvSpPr>
            <a:spLocks noGrp="1"/>
          </p:cNvSpPr>
          <p:nvPr>
            <p:ph type="title"/>
          </p:nvPr>
        </p:nvSpPr>
        <p:spPr>
          <a:xfrm>
            <a:off x="1115568" y="548640"/>
            <a:ext cx="10168128" cy="1179576"/>
          </a:xfrm>
        </p:spPr>
        <p:txBody>
          <a:bodyPr>
            <a:normAutofit/>
          </a:bodyPr>
          <a:lstStyle/>
          <a:p>
            <a:r>
              <a:rPr lang="en-US" sz="4000" b="1">
                <a:cs typeface="Calibri Light"/>
              </a:rPr>
              <a:t>1.4 Software Engineering Course of Actions</a:t>
            </a:r>
            <a:endParaRPr lang="en-US" sz="4000">
              <a:ea typeface="+mj-lt"/>
              <a:cs typeface="+mj-lt"/>
            </a:endParaRPr>
          </a:p>
        </p:txBody>
      </p:sp>
      <p:sp>
        <p:nvSpPr>
          <p:cNvPr id="30"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1FBE6922-B38E-4624-B38D-9CFAE09A7B9A}"/>
              </a:ext>
            </a:extLst>
          </p:cNvPr>
          <p:cNvSpPr>
            <a:spLocks noGrp="1"/>
          </p:cNvSpPr>
          <p:nvPr/>
        </p:nvSpPr>
        <p:spPr>
          <a:xfrm>
            <a:off x="1117195" y="2490791"/>
            <a:ext cx="3577801" cy="43638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a:ea typeface="+mn-lt"/>
                <a:cs typeface="+mn-lt"/>
              </a:rPr>
              <a:t>Agile </a:t>
            </a:r>
            <a:endParaRPr lang="en-US"/>
          </a:p>
          <a:p>
            <a:pPr algn="just"/>
            <a:r>
              <a:rPr lang="en-US" sz="2000">
                <a:ea typeface="+mn-lt"/>
                <a:cs typeface="+mn-lt"/>
              </a:rPr>
              <a:t>Iterative Development</a:t>
            </a:r>
          </a:p>
          <a:p>
            <a:pPr algn="just"/>
            <a:r>
              <a:rPr lang="en-US" sz="2000">
                <a:ea typeface="+mn-lt"/>
                <a:cs typeface="+mn-lt"/>
              </a:rPr>
              <a:t>Clean Code</a:t>
            </a:r>
          </a:p>
          <a:p>
            <a:pPr algn="just"/>
            <a:r>
              <a:rPr lang="en-US" sz="2000">
                <a:ea typeface="+mn-lt"/>
                <a:cs typeface="+mn-lt"/>
              </a:rPr>
              <a:t>Code Refactoring</a:t>
            </a:r>
          </a:p>
          <a:p>
            <a:pPr algn="just"/>
            <a:r>
              <a:rPr lang="en-US" sz="2000">
                <a:ea typeface="+mn-lt"/>
                <a:cs typeface="+mn-lt"/>
              </a:rPr>
              <a:t>CD/CI</a:t>
            </a:r>
          </a:p>
          <a:p>
            <a:pPr algn="just"/>
            <a:r>
              <a:rPr lang="en-US" sz="2000">
                <a:ea typeface="+mn-lt"/>
                <a:cs typeface="+mn-lt"/>
              </a:rPr>
              <a:t>Pair Programming </a:t>
            </a:r>
          </a:p>
          <a:p>
            <a:pPr algn="just"/>
            <a:r>
              <a:rPr lang="en-US" sz="2000">
                <a:ea typeface="+mn-lt"/>
                <a:cs typeface="+mn-lt"/>
              </a:rPr>
              <a:t>Collective Ownership</a:t>
            </a:r>
          </a:p>
          <a:p>
            <a:pPr algn="just"/>
            <a:r>
              <a:rPr lang="en-US" sz="2000">
                <a:ea typeface="+mn-lt"/>
                <a:cs typeface="+mn-lt"/>
              </a:rPr>
              <a:t>Version Control git/GitHub</a:t>
            </a:r>
          </a:p>
          <a:p>
            <a:pPr algn="just"/>
            <a:r>
              <a:rPr lang="en-US" sz="2000">
                <a:cs typeface="Calibri"/>
              </a:rPr>
              <a:t>Reuse-Oriented</a:t>
            </a:r>
          </a:p>
          <a:p>
            <a:pPr algn="just"/>
            <a:endParaRPr lang="en-US" sz="2000">
              <a:cs typeface="Calibri"/>
            </a:endParaRPr>
          </a:p>
        </p:txBody>
      </p:sp>
      <p:sp>
        <p:nvSpPr>
          <p:cNvPr id="11" name="Content Placeholder 3">
            <a:extLst>
              <a:ext uri="{FF2B5EF4-FFF2-40B4-BE49-F238E27FC236}">
                <a16:creationId xmlns:a16="http://schemas.microsoft.com/office/drawing/2014/main" id="{50DE21B6-AA60-4849-B9BB-2454874EEE1F}"/>
              </a:ext>
            </a:extLst>
          </p:cNvPr>
          <p:cNvSpPr>
            <a:spLocks noGrp="1"/>
          </p:cNvSpPr>
          <p:nvPr/>
        </p:nvSpPr>
        <p:spPr>
          <a:xfrm>
            <a:off x="7243906" y="2490791"/>
            <a:ext cx="3700908" cy="38750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a:ea typeface="+mn-lt"/>
                <a:cs typeface="+mn-lt"/>
              </a:rPr>
              <a:t>Requirements Prioritization</a:t>
            </a:r>
            <a:endParaRPr lang="en-US"/>
          </a:p>
          <a:p>
            <a:pPr algn="just"/>
            <a:r>
              <a:rPr lang="en-US" sz="2000">
                <a:ea typeface="+mn-lt"/>
                <a:cs typeface="+mn-lt"/>
              </a:rPr>
              <a:t>Maintain Simplicity (KISS)</a:t>
            </a:r>
            <a:endParaRPr lang="en-US">
              <a:cs typeface="Calibri" panose="020F0502020204030204"/>
            </a:endParaRPr>
          </a:p>
          <a:p>
            <a:pPr algn="just"/>
            <a:r>
              <a:rPr lang="en-US" sz="2000">
                <a:cs typeface="Calibri"/>
              </a:rPr>
              <a:t>Open Standards</a:t>
            </a:r>
          </a:p>
          <a:p>
            <a:pPr algn="just"/>
            <a:r>
              <a:rPr lang="en-US" sz="2000">
                <a:cs typeface="Calibri"/>
              </a:rPr>
              <a:t>Change Tolerance</a:t>
            </a:r>
          </a:p>
          <a:p>
            <a:pPr algn="just"/>
            <a:r>
              <a:rPr lang="en-US" sz="2000">
                <a:cs typeface="Calibri"/>
              </a:rPr>
              <a:t>Sustainable Pace</a:t>
            </a:r>
          </a:p>
          <a:p>
            <a:pPr algn="just"/>
            <a:r>
              <a:rPr lang="en-US" sz="2000">
                <a:cs typeface="Calibri"/>
              </a:rPr>
              <a:t>Reflect and Adjust</a:t>
            </a:r>
          </a:p>
          <a:p>
            <a:pPr algn="just"/>
            <a:r>
              <a:rPr lang="en-US" sz="2000">
                <a:cs typeface="Calibri"/>
              </a:rPr>
              <a:t>Test-Driven Development</a:t>
            </a:r>
          </a:p>
          <a:p>
            <a:pPr algn="just"/>
            <a:r>
              <a:rPr lang="en-US" sz="2000">
                <a:cs typeface="Calibri"/>
              </a:rPr>
              <a:t>Dependability</a:t>
            </a:r>
          </a:p>
          <a:p>
            <a:pPr algn="just"/>
            <a:r>
              <a:rPr lang="en-US" sz="2000">
                <a:cs typeface="Calibri"/>
              </a:rPr>
              <a:t>Backlog</a:t>
            </a:r>
          </a:p>
        </p:txBody>
      </p:sp>
    </p:spTree>
    <p:extLst>
      <p:ext uri="{BB962C8B-B14F-4D97-AF65-F5344CB8AC3E}">
        <p14:creationId xmlns:p14="http://schemas.microsoft.com/office/powerpoint/2010/main" val="1478598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203C-F35E-4721-8E3D-C1799DFBDA37}"/>
              </a:ext>
            </a:extLst>
          </p:cNvPr>
          <p:cNvSpPr>
            <a:spLocks noGrp="1"/>
          </p:cNvSpPr>
          <p:nvPr>
            <p:ph type="title"/>
          </p:nvPr>
        </p:nvSpPr>
        <p:spPr>
          <a:xfrm>
            <a:off x="6094105" y="802955"/>
            <a:ext cx="4977976" cy="1454051"/>
          </a:xfrm>
        </p:spPr>
        <p:txBody>
          <a:bodyPr>
            <a:normAutofit/>
          </a:bodyPr>
          <a:lstStyle/>
          <a:p>
            <a:r>
              <a:rPr lang="en-US" sz="5400" b="1">
                <a:solidFill>
                  <a:srgbClr val="000000"/>
                </a:solidFill>
                <a:ea typeface="+mj-lt"/>
                <a:cs typeface="+mj-lt"/>
              </a:rPr>
              <a:t>Selenium</a:t>
            </a:r>
            <a:endParaRPr lang="en-US" sz="5400" b="1">
              <a:solidFill>
                <a:srgbClr val="000000"/>
              </a:solidFill>
              <a:cs typeface="Calibri Light"/>
            </a:endParaRPr>
          </a:p>
        </p:txBody>
      </p:sp>
      <p:pic>
        <p:nvPicPr>
          <p:cNvPr id="4" name="Picture 4" descr="Logo&#10;&#10;Description automatically generated">
            <a:extLst>
              <a:ext uri="{FF2B5EF4-FFF2-40B4-BE49-F238E27FC236}">
                <a16:creationId xmlns:a16="http://schemas.microsoft.com/office/drawing/2014/main" id="{8DE1C9B0-E35E-4745-9942-658A9E07344F}"/>
              </a:ext>
            </a:extLst>
          </p:cNvPr>
          <p:cNvPicPr>
            <a:picLocks noChangeAspect="1"/>
          </p:cNvPicPr>
          <p:nvPr/>
        </p:nvPicPr>
        <p:blipFill rotWithShape="1">
          <a:blip r:embed="rId2">
            <a:alphaModFix/>
          </a:blip>
          <a:srcRect r="214"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BD31D0A3-6575-4F91-911F-BF118157EB1C}"/>
              </a:ext>
            </a:extLst>
          </p:cNvPr>
          <p:cNvSpPr>
            <a:spLocks noGrp="1"/>
          </p:cNvSpPr>
          <p:nvPr>
            <p:ph idx="1"/>
          </p:nvPr>
        </p:nvSpPr>
        <p:spPr>
          <a:xfrm>
            <a:off x="6090574" y="2421682"/>
            <a:ext cx="4977578" cy="3639289"/>
          </a:xfrm>
        </p:spPr>
        <p:txBody>
          <a:bodyPr vert="horz" lIns="91440" tIns="45720" rIns="91440" bIns="45720" rtlCol="0" anchor="ctr">
            <a:normAutofit/>
          </a:bodyPr>
          <a:lstStyle/>
          <a:p>
            <a:pPr algn="just"/>
            <a:r>
              <a:rPr lang="en-US">
                <a:solidFill>
                  <a:srgbClr val="000000"/>
                </a:solidFill>
                <a:ea typeface="+mn-lt"/>
                <a:cs typeface="+mn-lt"/>
              </a:rPr>
              <a:t>It is an open-source browser based test automation software mainly used for functional testing.</a:t>
            </a:r>
            <a:endParaRPr lang="en-US">
              <a:solidFill>
                <a:srgbClr val="000000"/>
              </a:solidFill>
              <a:cs typeface="Calibri"/>
            </a:endParaRPr>
          </a:p>
        </p:txBody>
      </p:sp>
    </p:spTree>
    <p:extLst>
      <p:ext uri="{BB962C8B-B14F-4D97-AF65-F5344CB8AC3E}">
        <p14:creationId xmlns:p14="http://schemas.microsoft.com/office/powerpoint/2010/main" val="262827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012-FA96-43B2-B77E-942092D536A9}"/>
              </a:ext>
            </a:extLst>
          </p:cNvPr>
          <p:cNvSpPr>
            <a:spLocks noGrp="1"/>
          </p:cNvSpPr>
          <p:nvPr>
            <p:ph type="title"/>
          </p:nvPr>
        </p:nvSpPr>
        <p:spPr>
          <a:xfrm>
            <a:off x="838200" y="365125"/>
            <a:ext cx="10515600" cy="1325563"/>
          </a:xfrm>
        </p:spPr>
        <p:txBody>
          <a:bodyPr>
            <a:normAutofit/>
          </a:bodyPr>
          <a:lstStyle/>
          <a:p>
            <a:r>
              <a:rPr lang="en-US" b="1">
                <a:cs typeface="Calibri Light"/>
              </a:rPr>
              <a:t>Page Objects Design Pattern</a:t>
            </a:r>
            <a:endParaRPr lang="en-US" b="1">
              <a:ea typeface="+mj-lt"/>
              <a:cs typeface="+mj-lt"/>
            </a:endParaRPr>
          </a:p>
        </p:txBody>
      </p:sp>
      <p:sp>
        <p:nvSpPr>
          <p:cNvPr id="3" name="Content Placeholder 2">
            <a:extLst>
              <a:ext uri="{FF2B5EF4-FFF2-40B4-BE49-F238E27FC236}">
                <a16:creationId xmlns:a16="http://schemas.microsoft.com/office/drawing/2014/main" id="{4577B34F-F920-4928-9FE0-AD67C7A5D659}"/>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a:ea typeface="+mn-lt"/>
                <a:cs typeface="+mn-lt"/>
              </a:rPr>
              <a:t>A page object represents an area in the web application user interface that your test is interacting.</a:t>
            </a:r>
            <a:endParaRPr lang="en-US"/>
          </a:p>
          <a:p>
            <a:pPr algn="just"/>
            <a:r>
              <a:rPr lang="en-US">
                <a:ea typeface="+mn-lt"/>
                <a:cs typeface="+mn-lt"/>
              </a:rPr>
              <a:t>Benefits of using page object pattern:</a:t>
            </a:r>
          </a:p>
          <a:p>
            <a:pPr algn="just"/>
            <a:r>
              <a:rPr lang="en-US">
                <a:ea typeface="+mn-lt"/>
                <a:cs typeface="+mn-lt"/>
              </a:rPr>
              <a:t>Creating reusable code that can be shared across multiple test cases</a:t>
            </a:r>
          </a:p>
          <a:p>
            <a:pPr algn="just"/>
            <a:r>
              <a:rPr lang="en-US">
                <a:ea typeface="+mn-lt"/>
                <a:cs typeface="+mn-lt"/>
              </a:rPr>
              <a:t>Reducing the amount of duplicated code</a:t>
            </a:r>
          </a:p>
          <a:p>
            <a:pPr algn="just"/>
            <a:r>
              <a:rPr lang="en-US">
                <a:ea typeface="+mn-lt"/>
                <a:cs typeface="+mn-lt"/>
              </a:rPr>
              <a:t>If the user interface changes, the fix needs changes in only one place</a:t>
            </a:r>
          </a:p>
        </p:txBody>
      </p:sp>
    </p:spTree>
    <p:extLst>
      <p:ext uri="{BB962C8B-B14F-4D97-AF65-F5344CB8AC3E}">
        <p14:creationId xmlns:p14="http://schemas.microsoft.com/office/powerpoint/2010/main" val="2931299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0FADA-3280-44F0-919B-A80CD85527BE}"/>
              </a:ext>
            </a:extLst>
          </p:cNvPr>
          <p:cNvSpPr>
            <a:spLocks noGrp="1"/>
          </p:cNvSpPr>
          <p:nvPr>
            <p:ph type="title"/>
          </p:nvPr>
        </p:nvSpPr>
        <p:spPr>
          <a:xfrm>
            <a:off x="841247" y="978619"/>
            <a:ext cx="3410712" cy="1106424"/>
          </a:xfrm>
        </p:spPr>
        <p:txBody>
          <a:bodyPr>
            <a:normAutofit/>
          </a:bodyPr>
          <a:lstStyle/>
          <a:p>
            <a:r>
              <a:rPr lang="en-US" sz="4000" b="1">
                <a:ea typeface="+mj-lt"/>
                <a:cs typeface="+mj-lt"/>
              </a:rPr>
              <a:t>Locators</a:t>
            </a:r>
            <a:endParaRPr lang="en-US" sz="4000" b="1">
              <a:cs typeface="Calibri Light"/>
            </a:endParaRPr>
          </a:p>
        </p:txBody>
      </p:sp>
      <p:sp>
        <p:nvSpPr>
          <p:cNvPr id="3" name="Content Placeholder 2">
            <a:extLst>
              <a:ext uri="{FF2B5EF4-FFF2-40B4-BE49-F238E27FC236}">
                <a16:creationId xmlns:a16="http://schemas.microsoft.com/office/drawing/2014/main" id="{829F9AE4-323B-40FC-B44C-5BBDC672FC02}"/>
              </a:ext>
            </a:extLst>
          </p:cNvPr>
          <p:cNvSpPr>
            <a:spLocks noGrp="1"/>
          </p:cNvSpPr>
          <p:nvPr>
            <p:ph idx="1"/>
          </p:nvPr>
        </p:nvSpPr>
        <p:spPr>
          <a:xfrm>
            <a:off x="841248" y="2252870"/>
            <a:ext cx="3412219" cy="3560251"/>
          </a:xfrm>
        </p:spPr>
        <p:txBody>
          <a:bodyPr vert="horz" lIns="91440" tIns="45720" rIns="91440" bIns="45720" rtlCol="0" anchor="t">
            <a:normAutofit/>
          </a:bodyPr>
          <a:lstStyle/>
          <a:p>
            <a:pPr algn="just"/>
            <a:endParaRPr lang="en-US" sz="2400">
              <a:ea typeface="+mn-lt"/>
              <a:cs typeface="+mn-lt"/>
            </a:endParaRPr>
          </a:p>
          <a:p>
            <a:pPr algn="just"/>
            <a:r>
              <a:rPr lang="en-US" sz="2400">
                <a:ea typeface="+mn-lt"/>
                <a:cs typeface="+mn-lt"/>
              </a:rPr>
              <a:t>locators of the same page belong to same class.</a:t>
            </a:r>
            <a:endParaRPr lang="en-US" sz="2400">
              <a:cs typeface="Calibri" panose="020F0502020204030204"/>
            </a:endParaRPr>
          </a:p>
          <a:p>
            <a:pPr algn="just"/>
            <a:endParaRPr lang="en-US" sz="2400">
              <a:ea typeface="+mn-lt"/>
              <a:cs typeface="+mn-lt"/>
            </a:endParaRPr>
          </a:p>
          <a:p>
            <a:pPr algn="just"/>
            <a:r>
              <a:rPr lang="en-US" sz="2400">
                <a:ea typeface="+mn-lt"/>
                <a:cs typeface="+mn-lt"/>
              </a:rPr>
              <a:t>Elements can be located by: ID, class, name, or XPath</a:t>
            </a:r>
            <a:endParaRPr lang="en-US" sz="2400">
              <a:cs typeface="Calibri"/>
            </a:endParaRPr>
          </a:p>
          <a:p>
            <a:pPr algn="just"/>
            <a:endParaRPr lang="en-US" sz="2400">
              <a:cs typeface="Calibri"/>
            </a:endParaRPr>
          </a:p>
        </p:txBody>
      </p:sp>
      <p:pic>
        <p:nvPicPr>
          <p:cNvPr id="4" name="Picture 4" descr="Text&#10;&#10;Description automatically generated">
            <a:extLst>
              <a:ext uri="{FF2B5EF4-FFF2-40B4-BE49-F238E27FC236}">
                <a16:creationId xmlns:a16="http://schemas.microsoft.com/office/drawing/2014/main" id="{94BE2A45-47EE-499A-A7A9-37EBF51CB055}"/>
              </a:ext>
            </a:extLst>
          </p:cNvPr>
          <p:cNvPicPr>
            <a:picLocks noChangeAspect="1"/>
          </p:cNvPicPr>
          <p:nvPr/>
        </p:nvPicPr>
        <p:blipFill>
          <a:blip r:embed="rId2"/>
          <a:stretch>
            <a:fillRect/>
          </a:stretch>
        </p:blipFill>
        <p:spPr>
          <a:xfrm>
            <a:off x="5120640" y="1830994"/>
            <a:ext cx="6656832" cy="3095427"/>
          </a:xfrm>
          <a:prstGeom prst="rect">
            <a:avLst/>
          </a:prstGeom>
        </p:spPr>
      </p:pic>
    </p:spTree>
    <p:extLst>
      <p:ext uri="{BB962C8B-B14F-4D97-AF65-F5344CB8AC3E}">
        <p14:creationId xmlns:p14="http://schemas.microsoft.com/office/powerpoint/2010/main" val="4004726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D850-A20B-4B2E-8F33-D9A573FD92C2}"/>
              </a:ext>
            </a:extLst>
          </p:cNvPr>
          <p:cNvSpPr>
            <a:spLocks noGrp="1"/>
          </p:cNvSpPr>
          <p:nvPr>
            <p:ph type="title"/>
          </p:nvPr>
        </p:nvSpPr>
        <p:spPr>
          <a:xfrm>
            <a:off x="841247" y="978619"/>
            <a:ext cx="3689754" cy="1106424"/>
          </a:xfrm>
        </p:spPr>
        <p:txBody>
          <a:bodyPr>
            <a:normAutofit/>
          </a:bodyPr>
          <a:lstStyle/>
          <a:p>
            <a:r>
              <a:rPr lang="en-US" sz="3600" b="1">
                <a:ea typeface="+mj-lt"/>
                <a:cs typeface="+mj-lt"/>
              </a:rPr>
              <a:t>Page object classes</a:t>
            </a:r>
            <a:endParaRPr lang="en-US" sz="3600" b="1">
              <a:cs typeface="Calibri Light"/>
            </a:endParaRPr>
          </a:p>
        </p:txBody>
      </p:sp>
      <p:sp>
        <p:nvSpPr>
          <p:cNvPr id="3" name="Content Placeholder 2">
            <a:extLst>
              <a:ext uri="{FF2B5EF4-FFF2-40B4-BE49-F238E27FC236}">
                <a16:creationId xmlns:a16="http://schemas.microsoft.com/office/drawing/2014/main" id="{ACC551B8-FE2D-4514-ABC5-DC5859CCF2B7}"/>
              </a:ext>
            </a:extLst>
          </p:cNvPr>
          <p:cNvSpPr>
            <a:spLocks noGrp="1"/>
          </p:cNvSpPr>
          <p:nvPr>
            <p:ph idx="1"/>
          </p:nvPr>
        </p:nvSpPr>
        <p:spPr>
          <a:xfrm>
            <a:off x="841247" y="2359152"/>
            <a:ext cx="3410712" cy="3425043"/>
          </a:xfrm>
        </p:spPr>
        <p:txBody>
          <a:bodyPr vert="horz" lIns="91440" tIns="45720" rIns="91440" bIns="45720" rtlCol="0" anchor="t">
            <a:normAutofit/>
          </a:bodyPr>
          <a:lstStyle/>
          <a:p>
            <a:pPr algn="just"/>
            <a:endParaRPr lang="en-US" sz="2400">
              <a:ea typeface="+mn-lt"/>
              <a:cs typeface="+mn-lt"/>
            </a:endParaRPr>
          </a:p>
          <a:p>
            <a:pPr algn="just"/>
            <a:r>
              <a:rPr lang="en-US" sz="2400">
                <a:ea typeface="+mn-lt"/>
                <a:cs typeface="+mn-lt"/>
              </a:rPr>
              <a:t>The page object pattern intends creating an object for each web page.</a:t>
            </a:r>
            <a:endParaRPr lang="en-US" sz="2400">
              <a:cs typeface="Calibri"/>
            </a:endParaRPr>
          </a:p>
          <a:p>
            <a:pPr algn="just"/>
            <a:endParaRPr lang="en-US" sz="2400">
              <a:cs typeface="Calibri"/>
            </a:endParaRPr>
          </a:p>
        </p:txBody>
      </p:sp>
      <p:pic>
        <p:nvPicPr>
          <p:cNvPr id="6" name="Picture 6" descr="Text&#10;&#10;Description automatically generated">
            <a:extLst>
              <a:ext uri="{FF2B5EF4-FFF2-40B4-BE49-F238E27FC236}">
                <a16:creationId xmlns:a16="http://schemas.microsoft.com/office/drawing/2014/main" id="{B18C97CD-A57B-41C0-98AA-819E0461CC49}"/>
              </a:ext>
            </a:extLst>
          </p:cNvPr>
          <p:cNvPicPr>
            <a:picLocks noChangeAspect="1"/>
          </p:cNvPicPr>
          <p:nvPr/>
        </p:nvPicPr>
        <p:blipFill>
          <a:blip r:embed="rId2"/>
          <a:stretch>
            <a:fillRect/>
          </a:stretch>
        </p:blipFill>
        <p:spPr>
          <a:xfrm>
            <a:off x="5110767" y="916069"/>
            <a:ext cx="6714185" cy="4918537"/>
          </a:xfrm>
          <a:prstGeom prst="rect">
            <a:avLst/>
          </a:prstGeom>
        </p:spPr>
      </p:pic>
    </p:spTree>
    <p:extLst>
      <p:ext uri="{BB962C8B-B14F-4D97-AF65-F5344CB8AC3E}">
        <p14:creationId xmlns:p14="http://schemas.microsoft.com/office/powerpoint/2010/main" val="329734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D850-A20B-4B2E-8F33-D9A573FD92C2}"/>
              </a:ext>
            </a:extLst>
          </p:cNvPr>
          <p:cNvSpPr>
            <a:spLocks noGrp="1"/>
          </p:cNvSpPr>
          <p:nvPr>
            <p:ph type="title"/>
          </p:nvPr>
        </p:nvSpPr>
        <p:spPr>
          <a:xfrm>
            <a:off x="841247" y="978619"/>
            <a:ext cx="3689754" cy="1106424"/>
          </a:xfrm>
        </p:spPr>
        <p:txBody>
          <a:bodyPr>
            <a:normAutofit/>
          </a:bodyPr>
          <a:lstStyle/>
          <a:p>
            <a:r>
              <a:rPr lang="en-US" sz="4000" b="1">
                <a:ea typeface="+mj-lt"/>
                <a:cs typeface="+mj-lt"/>
              </a:rPr>
              <a:t>Test Cases</a:t>
            </a:r>
            <a:endParaRPr lang="en-US" sz="4000">
              <a:cs typeface="Calibri Light"/>
            </a:endParaRPr>
          </a:p>
        </p:txBody>
      </p:sp>
      <p:sp>
        <p:nvSpPr>
          <p:cNvPr id="3" name="Content Placeholder 2">
            <a:extLst>
              <a:ext uri="{FF2B5EF4-FFF2-40B4-BE49-F238E27FC236}">
                <a16:creationId xmlns:a16="http://schemas.microsoft.com/office/drawing/2014/main" id="{ACC551B8-FE2D-4514-ABC5-DC5859CCF2B7}"/>
              </a:ext>
            </a:extLst>
          </p:cNvPr>
          <p:cNvSpPr>
            <a:spLocks noGrp="1"/>
          </p:cNvSpPr>
          <p:nvPr>
            <p:ph idx="1"/>
          </p:nvPr>
        </p:nvSpPr>
        <p:spPr>
          <a:xfrm>
            <a:off x="841247" y="2359152"/>
            <a:ext cx="3410712" cy="3425043"/>
          </a:xfrm>
        </p:spPr>
        <p:txBody>
          <a:bodyPr vert="horz" lIns="91440" tIns="45720" rIns="91440" bIns="45720" rtlCol="0" anchor="t">
            <a:normAutofit/>
          </a:bodyPr>
          <a:lstStyle/>
          <a:p>
            <a:pPr algn="just"/>
            <a:r>
              <a:rPr lang="en-US">
                <a:ea typeface="+mn-lt"/>
                <a:cs typeface="+mn-lt"/>
              </a:rPr>
              <a:t>The actual test cases are written in the  main.py file</a:t>
            </a:r>
            <a:endParaRPr lang="en-US"/>
          </a:p>
          <a:p>
            <a:pPr algn="just"/>
            <a:r>
              <a:rPr lang="en-US">
                <a:ea typeface="+mn-lt"/>
                <a:cs typeface="+mn-lt"/>
              </a:rPr>
              <a:t>It must have two main functions:</a:t>
            </a:r>
          </a:p>
          <a:p>
            <a:pPr lvl="1" algn="just"/>
            <a:r>
              <a:rPr lang="en-US">
                <a:ea typeface="+mn-lt"/>
                <a:cs typeface="+mn-lt"/>
              </a:rPr>
              <a:t>setup()</a:t>
            </a:r>
          </a:p>
          <a:p>
            <a:pPr lvl="1" algn="just"/>
            <a:r>
              <a:rPr lang="en-US">
                <a:ea typeface="+mn-lt"/>
                <a:cs typeface="+mn-lt"/>
              </a:rPr>
              <a:t>teardown()</a:t>
            </a:r>
          </a:p>
        </p:txBody>
      </p:sp>
      <p:pic>
        <p:nvPicPr>
          <p:cNvPr id="4" name="Picture 4" descr="Text&#10;&#10;Description automatically generated">
            <a:extLst>
              <a:ext uri="{FF2B5EF4-FFF2-40B4-BE49-F238E27FC236}">
                <a16:creationId xmlns:a16="http://schemas.microsoft.com/office/drawing/2014/main" id="{0085613A-C5CE-4444-8A67-A447D1A7B9ED}"/>
              </a:ext>
            </a:extLst>
          </p:cNvPr>
          <p:cNvPicPr>
            <a:picLocks noChangeAspect="1"/>
          </p:cNvPicPr>
          <p:nvPr/>
        </p:nvPicPr>
        <p:blipFill>
          <a:blip r:embed="rId2"/>
          <a:stretch>
            <a:fillRect/>
          </a:stretch>
        </p:blipFill>
        <p:spPr>
          <a:xfrm>
            <a:off x="5162811" y="1599387"/>
            <a:ext cx="6574076" cy="1675937"/>
          </a:xfrm>
          <a:prstGeom prst="rect">
            <a:avLst/>
          </a:prstGeom>
        </p:spPr>
      </p:pic>
      <p:pic>
        <p:nvPicPr>
          <p:cNvPr id="5" name="Picture 6" descr="Graphical user interface, text, application&#10;&#10;Description automatically generated">
            <a:extLst>
              <a:ext uri="{FF2B5EF4-FFF2-40B4-BE49-F238E27FC236}">
                <a16:creationId xmlns:a16="http://schemas.microsoft.com/office/drawing/2014/main" id="{184CC503-DFC2-4B24-960F-E5A281C6C72A}"/>
              </a:ext>
            </a:extLst>
          </p:cNvPr>
          <p:cNvPicPr>
            <a:picLocks noChangeAspect="1"/>
          </p:cNvPicPr>
          <p:nvPr/>
        </p:nvPicPr>
        <p:blipFill>
          <a:blip r:embed="rId3"/>
          <a:stretch>
            <a:fillRect/>
          </a:stretch>
        </p:blipFill>
        <p:spPr>
          <a:xfrm>
            <a:off x="5173249" y="3525801"/>
            <a:ext cx="6574075" cy="1935821"/>
          </a:xfrm>
          <a:prstGeom prst="rect">
            <a:avLst/>
          </a:prstGeom>
        </p:spPr>
      </p:pic>
    </p:spTree>
    <p:extLst>
      <p:ext uri="{BB962C8B-B14F-4D97-AF65-F5344CB8AC3E}">
        <p14:creationId xmlns:p14="http://schemas.microsoft.com/office/powerpoint/2010/main" val="2892361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b="1">
                <a:solidFill>
                  <a:schemeClr val="bg1"/>
                </a:solidFill>
              </a:rPr>
              <a:t>3.0</a:t>
            </a:r>
            <a:r>
              <a:rPr lang="en-US" sz="8800" b="1" kern="1200">
                <a:solidFill>
                  <a:schemeClr val="bg1"/>
                </a:solidFill>
                <a:latin typeface="+mj-lt"/>
                <a:ea typeface="+mj-ea"/>
                <a:cs typeface="+mj-cs"/>
              </a:rPr>
              <a:t> </a:t>
            </a:r>
            <a:r>
              <a:rPr lang="en-US" sz="8800" b="1">
                <a:solidFill>
                  <a:schemeClr val="bg1"/>
                </a:solidFill>
              </a:rPr>
              <a:t>Security</a:t>
            </a:r>
            <a:endParaRPr lang="en-US" sz="8800" b="1" kern="1200">
              <a:solidFill>
                <a:schemeClr val="bg1"/>
              </a:solidFill>
              <a:latin typeface="+mj-lt"/>
              <a:cs typeface="Calibri Light"/>
            </a:endParaRP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428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A picture containing text, dark&#10;&#10;Description automatically generated">
            <a:extLst>
              <a:ext uri="{FF2B5EF4-FFF2-40B4-BE49-F238E27FC236}">
                <a16:creationId xmlns:a16="http://schemas.microsoft.com/office/drawing/2014/main" id="{8D472009-4F25-4BA9-B2FA-AA918598229F}"/>
              </a:ext>
            </a:extLst>
          </p:cNvPr>
          <p:cNvPicPr>
            <a:picLocks noChangeAspect="1"/>
          </p:cNvPicPr>
          <p:nvPr/>
        </p:nvPicPr>
        <p:blipFill rotWithShape="1">
          <a:blip r:embed="rId2">
            <a:alphaModFix/>
          </a:blip>
          <a:srcRect l="29263" r="30412" b="1"/>
          <a:stretch/>
        </p:blipFill>
        <p:spPr>
          <a:xfrm>
            <a:off x="5797543" y="10"/>
            <a:ext cx="6394152" cy="6857990"/>
          </a:xfrm>
          <a:prstGeom prst="rect">
            <a:avLst/>
          </a:prstGeom>
        </p:spPr>
      </p:pic>
      <p:pic>
        <p:nvPicPr>
          <p:cNvPr id="13" name="Picture 15">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04998" y="540867"/>
            <a:ext cx="4803636" cy="1311664"/>
          </a:xfrm>
        </p:spPr>
        <p:txBody>
          <a:bodyPr>
            <a:normAutofit/>
          </a:bodyPr>
          <a:lstStyle/>
          <a:p>
            <a:r>
              <a:rPr lang="en-US" b="1">
                <a:solidFill>
                  <a:srgbClr val="000000"/>
                </a:solidFill>
                <a:cs typeface="Calibri Light"/>
              </a:rPr>
              <a:t>Security</a:t>
            </a:r>
            <a:endParaRPr lang="en-US" b="1">
              <a:solidFill>
                <a:srgbClr val="000000"/>
              </a:solidFill>
            </a:endParaRPr>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04997" y="1724791"/>
            <a:ext cx="4706803" cy="4336182"/>
          </a:xfrm>
        </p:spPr>
        <p:txBody>
          <a:bodyPr vert="horz" lIns="91440" tIns="45720" rIns="91440" bIns="45720" rtlCol="0" anchor="ctr">
            <a:normAutofit/>
          </a:bodyPr>
          <a:lstStyle/>
          <a:p>
            <a:pPr marL="514350" indent="-514350" algn="just">
              <a:buAutoNum type="arabicPeriod"/>
            </a:pPr>
            <a:r>
              <a:rPr lang="en-US" sz="1800">
                <a:solidFill>
                  <a:srgbClr val="000000"/>
                </a:solidFill>
                <a:cs typeface="Calibri"/>
              </a:rPr>
              <a:t>Tested </a:t>
            </a:r>
            <a:r>
              <a:rPr lang="en-US" sz="1800">
                <a:solidFill>
                  <a:srgbClr val="000000"/>
                </a:solidFill>
                <a:ea typeface="+mn-lt"/>
                <a:cs typeface="+mn-lt"/>
              </a:rPr>
              <a:t>Vulnerability (Injection)</a:t>
            </a:r>
            <a:endParaRPr lang="en-US" sz="1800">
              <a:solidFill>
                <a:srgbClr val="000000"/>
              </a:solidFill>
              <a:cs typeface="Calibri"/>
            </a:endParaRPr>
          </a:p>
          <a:p>
            <a:pPr marL="457200" lvl="1" indent="0" algn="just">
              <a:buNone/>
            </a:pPr>
            <a:r>
              <a:rPr lang="en-US" sz="1800">
                <a:solidFill>
                  <a:srgbClr val="000000"/>
                </a:solidFill>
                <a:ea typeface="+mn-lt"/>
                <a:cs typeface="+mn-lt"/>
              </a:rPr>
              <a:t>- such as SQL, NoSQL, OS, and LDAP injection, occur when untrusted data is sent to an interpreter as part of a command or query. The attacker’s hostile data can trick the interpreter into executing unintended commands or accessing data without proper authorization.</a:t>
            </a:r>
          </a:p>
          <a:p>
            <a:pPr marL="457200" lvl="1" indent="0" algn="just">
              <a:buNone/>
            </a:pPr>
            <a:r>
              <a:rPr lang="en-US" sz="1800">
                <a:solidFill>
                  <a:srgbClr val="000000"/>
                </a:solidFill>
                <a:ea typeface="+mn-lt"/>
                <a:cs typeface="+mn-lt"/>
              </a:rPr>
              <a:t>- If you have any "special" characters (such as semicolons or apostrophes) in your data, they will be automatically quoted for you by the </a:t>
            </a:r>
            <a:r>
              <a:rPr lang="en-US" sz="1800" err="1">
                <a:solidFill>
                  <a:srgbClr val="000000"/>
                </a:solidFill>
                <a:ea typeface="+mn-lt"/>
                <a:cs typeface="+mn-lt"/>
              </a:rPr>
              <a:t>SQLEngine</a:t>
            </a:r>
            <a:r>
              <a:rPr lang="en-US" sz="1800">
                <a:solidFill>
                  <a:srgbClr val="000000"/>
                </a:solidFill>
                <a:ea typeface="+mn-lt"/>
                <a:cs typeface="+mn-lt"/>
              </a:rPr>
              <a:t> object, so you don't have to worry about quoting. This also means that unless you deliberately bypass </a:t>
            </a:r>
            <a:r>
              <a:rPr lang="en-US" sz="1800" err="1">
                <a:solidFill>
                  <a:srgbClr val="000000"/>
                </a:solidFill>
                <a:ea typeface="+mn-lt"/>
                <a:cs typeface="+mn-lt"/>
              </a:rPr>
              <a:t>SQLAlchemy's</a:t>
            </a:r>
            <a:r>
              <a:rPr lang="en-US" sz="1800">
                <a:solidFill>
                  <a:srgbClr val="000000"/>
                </a:solidFill>
                <a:ea typeface="+mn-lt"/>
                <a:cs typeface="+mn-lt"/>
              </a:rPr>
              <a:t> quoting mechanisms,</a:t>
            </a:r>
            <a:r>
              <a:rPr lang="en-US" sz="1800" b="1">
                <a:solidFill>
                  <a:srgbClr val="000000"/>
                </a:solidFill>
                <a:ea typeface="+mn-lt"/>
                <a:cs typeface="+mn-lt"/>
              </a:rPr>
              <a:t> SQL-injection attacks are basically impossible.</a:t>
            </a:r>
            <a:endParaRPr lang="en-US" sz="1800" b="1">
              <a:solidFill>
                <a:srgbClr val="000000"/>
              </a:solidFill>
              <a:cs typeface="Calibri"/>
            </a:endParaRPr>
          </a:p>
        </p:txBody>
      </p:sp>
    </p:spTree>
    <p:extLst>
      <p:ext uri="{BB962C8B-B14F-4D97-AF65-F5344CB8AC3E}">
        <p14:creationId xmlns:p14="http://schemas.microsoft.com/office/powerpoint/2010/main" val="304643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38200" y="365125"/>
            <a:ext cx="10515600" cy="1325563"/>
          </a:xfrm>
        </p:spPr>
        <p:txBody>
          <a:bodyPr>
            <a:normAutofit/>
          </a:bodyPr>
          <a:lstStyle/>
          <a:p>
            <a:r>
              <a:rPr lang="en-US" sz="5400" b="1">
                <a:ea typeface="+mj-lt"/>
                <a:cs typeface="+mj-lt"/>
              </a:rPr>
              <a:t>Security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endParaRPr lang="en-US" sz="2400">
              <a:ea typeface="+mn-lt"/>
              <a:cs typeface="+mn-lt"/>
            </a:endParaRPr>
          </a:p>
          <a:p>
            <a:pPr marL="0" indent="0" algn="just">
              <a:buNone/>
            </a:pPr>
            <a:r>
              <a:rPr lang="en-US" sz="2400">
                <a:ea typeface="+mn-lt"/>
                <a:cs typeface="+mn-lt"/>
              </a:rPr>
              <a:t>2.  </a:t>
            </a:r>
            <a:r>
              <a:rPr lang="en-US">
                <a:ea typeface="+mn-lt"/>
                <a:cs typeface="+mn-lt"/>
              </a:rPr>
              <a:t>Cross-Site Scripting </a:t>
            </a:r>
            <a:r>
              <a:rPr lang="en-US" sz="2400">
                <a:ea typeface="+mn-lt"/>
                <a:cs typeface="+mn-lt"/>
              </a:rPr>
              <a:t>(</a:t>
            </a:r>
            <a:r>
              <a:rPr lang="en-US">
                <a:ea typeface="+mn-lt"/>
                <a:cs typeface="+mn-lt"/>
              </a:rPr>
              <a:t>XSS). </a:t>
            </a:r>
            <a:endParaRPr lang="en-US" sz="2400">
              <a:ea typeface="+mn-lt"/>
              <a:cs typeface="+mn-lt"/>
            </a:endParaRPr>
          </a:p>
          <a:p>
            <a:pPr lvl="1" indent="-457200" algn="just"/>
            <a:r>
              <a:rPr lang="en-US">
                <a:ea typeface="+mn-lt"/>
                <a:cs typeface="+mn-lt"/>
              </a:rPr>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p>
          <a:p>
            <a:pPr lvl="1" indent="-457200" algn="just"/>
            <a:r>
              <a:rPr lang="en-US">
                <a:ea typeface="+mn-lt"/>
                <a:cs typeface="+mn-lt"/>
              </a:rPr>
              <a:t>by default, everything flask outputs via jinja2 is HTML escaped so that even if you display a user generated string it is guaranteed not to contain any malicious </a:t>
            </a:r>
            <a:r>
              <a:rPr lang="en-US" err="1">
                <a:ea typeface="+mn-lt"/>
                <a:cs typeface="+mn-lt"/>
              </a:rPr>
              <a:t>javascript</a:t>
            </a:r>
            <a:r>
              <a:rPr lang="en-US">
                <a:ea typeface="+mn-lt"/>
                <a:cs typeface="+mn-lt"/>
              </a:rPr>
              <a:t>/html codes.</a:t>
            </a:r>
          </a:p>
          <a:p>
            <a:pPr marL="514350" indent="-514350" algn="just">
              <a:buAutoNum type="arabicPeriod"/>
            </a:pPr>
            <a:endParaRPr lang="en-US" sz="2400">
              <a:cs typeface="Calibri"/>
            </a:endParaRPr>
          </a:p>
        </p:txBody>
      </p:sp>
    </p:spTree>
    <p:extLst>
      <p:ext uri="{BB962C8B-B14F-4D97-AF65-F5344CB8AC3E}">
        <p14:creationId xmlns:p14="http://schemas.microsoft.com/office/powerpoint/2010/main" val="2546431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38200" y="365125"/>
            <a:ext cx="10515600" cy="1325563"/>
          </a:xfrm>
        </p:spPr>
        <p:txBody>
          <a:bodyPr>
            <a:normAutofit/>
          </a:bodyPr>
          <a:lstStyle/>
          <a:p>
            <a:r>
              <a:rPr lang="en-US" sz="5400" b="1">
                <a:ea typeface="+mj-lt"/>
                <a:cs typeface="+mj-lt"/>
              </a:rPr>
              <a:t>Security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endParaRPr lang="en-US" sz="2600">
              <a:ea typeface="+mn-lt"/>
              <a:cs typeface="+mn-lt"/>
            </a:endParaRPr>
          </a:p>
          <a:p>
            <a:pPr marL="0" indent="0" algn="just">
              <a:buNone/>
            </a:pPr>
            <a:r>
              <a:rPr lang="en-US" sz="2600">
                <a:ea typeface="+mn-lt"/>
                <a:cs typeface="+mn-lt"/>
              </a:rPr>
              <a:t>3.</a:t>
            </a:r>
            <a:r>
              <a:rPr lang="en-US">
                <a:ea typeface="+mn-lt"/>
                <a:cs typeface="+mn-lt"/>
              </a:rPr>
              <a:t> Directory traversal </a:t>
            </a:r>
            <a:endParaRPr lang="en-US">
              <a:cs typeface="Calibri"/>
            </a:endParaRPr>
          </a:p>
          <a:p>
            <a:pPr marL="457200" lvl="1" indent="0" algn="just">
              <a:buNone/>
            </a:pPr>
            <a:r>
              <a:rPr lang="en-US">
                <a:ea typeface="+mn-lt"/>
                <a:cs typeface="+mn-lt"/>
              </a:rPr>
              <a:t>also known as file path traversal is a web security vulnerability that allows an attacker to read arbitrary files on the server that is running an application. This might include application code and data, credentials for back-end systems, and sensitive operating system files. In some cases, an attacker might be able to write to arbitrary files on the server, allowing them to modify application data or behavior, and ultimately take full control of the server.</a:t>
            </a:r>
          </a:p>
          <a:p>
            <a:pPr marL="0" indent="0" algn="just">
              <a:buNone/>
            </a:pPr>
            <a:endParaRPr lang="en-US" sz="2600">
              <a:cs typeface="Calibri"/>
            </a:endParaRPr>
          </a:p>
        </p:txBody>
      </p:sp>
    </p:spTree>
    <p:extLst>
      <p:ext uri="{BB962C8B-B14F-4D97-AF65-F5344CB8AC3E}">
        <p14:creationId xmlns:p14="http://schemas.microsoft.com/office/powerpoint/2010/main" val="753974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latin typeface="+mj-lt"/>
                <a:ea typeface="+mj-ea"/>
                <a:cs typeface="+mj-cs"/>
              </a:rPr>
              <a:t>Security (Cont.)</a:t>
            </a:r>
            <a:endParaRPr lang="en-US" sz="6600" b="1" kern="1200">
              <a:latin typeface="+mj-lt"/>
              <a:cs typeface="Calibri Light"/>
            </a:endParaRPr>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kern="1200">
                <a:latin typeface="+mn-lt"/>
                <a:ea typeface="+mn-ea"/>
                <a:cs typeface="+mn-cs"/>
              </a:rPr>
              <a:t>Directory traversal </a:t>
            </a:r>
            <a:endParaRPr lang="en-US" kern="1200">
              <a:latin typeface="+mn-lt"/>
              <a:cs typeface="Calibri"/>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33C0E9C8-80B4-4B07-B4B9-CAE2D17B9CB6}"/>
              </a:ext>
            </a:extLst>
          </p:cNvPr>
          <p:cNvPicPr>
            <a:picLocks noChangeAspect="1"/>
          </p:cNvPicPr>
          <p:nvPr/>
        </p:nvPicPr>
        <p:blipFill rotWithShape="1">
          <a:blip r:embed="rId2"/>
          <a:srcRect r="22779"/>
          <a:stretch/>
        </p:blipFill>
        <p:spPr>
          <a:xfrm>
            <a:off x="1629087" y="2493951"/>
            <a:ext cx="8941510" cy="3725874"/>
          </a:xfrm>
          <a:prstGeom prst="rect">
            <a:avLst/>
          </a:prstGeom>
        </p:spPr>
      </p:pic>
    </p:spTree>
    <p:extLst>
      <p:ext uri="{BB962C8B-B14F-4D97-AF65-F5344CB8AC3E}">
        <p14:creationId xmlns:p14="http://schemas.microsoft.com/office/powerpoint/2010/main" val="125724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30F881-788C-427C-A564-E18A8D9D79BA}"/>
              </a:ext>
            </a:extLst>
          </p:cNvPr>
          <p:cNvSpPr>
            <a:spLocks noGrp="1"/>
          </p:cNvSpPr>
          <p:nvPr>
            <p:ph type="title"/>
          </p:nvPr>
        </p:nvSpPr>
        <p:spPr>
          <a:xfrm>
            <a:off x="1115568" y="548640"/>
            <a:ext cx="10168128" cy="1179576"/>
          </a:xfrm>
        </p:spPr>
        <p:txBody>
          <a:bodyPr>
            <a:normAutofit/>
          </a:bodyPr>
          <a:lstStyle/>
          <a:p>
            <a:r>
              <a:rPr lang="en-US" sz="4000" b="1">
                <a:cs typeface="Calibri Light"/>
              </a:rPr>
              <a:t>1.5 Used</a:t>
            </a:r>
            <a:r>
              <a:rPr lang="en-US" sz="4000" b="1">
                <a:ea typeface="+mj-lt"/>
                <a:cs typeface="+mj-lt"/>
              </a:rPr>
              <a:t> Technologies</a:t>
            </a:r>
            <a:endParaRPr lang="en-US" sz="4000" b="1">
              <a:cs typeface="Calibri Light"/>
            </a:endParaRPr>
          </a:p>
        </p:txBody>
      </p:sp>
      <p:sp>
        <p:nvSpPr>
          <p:cNvPr id="30"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2403DDF1-F3A7-4BFF-9082-CAF91E0B92F1}"/>
              </a:ext>
            </a:extLst>
          </p:cNvPr>
          <p:cNvSpPr>
            <a:spLocks noGrp="1"/>
          </p:cNvSpPr>
          <p:nvPr/>
        </p:nvSpPr>
        <p:spPr>
          <a:xfrm>
            <a:off x="1136355" y="2557654"/>
            <a:ext cx="4674365" cy="35117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Python</a:t>
            </a:r>
            <a:endParaRPr lang="en-US" sz="2000">
              <a:cs typeface="Calibri"/>
            </a:endParaRPr>
          </a:p>
          <a:p>
            <a:r>
              <a:rPr lang="en-US" sz="2000">
                <a:cs typeface="Calibri"/>
              </a:rPr>
              <a:t>Flask Framework</a:t>
            </a:r>
          </a:p>
          <a:p>
            <a:r>
              <a:rPr lang="en-US" sz="2000">
                <a:cs typeface="Calibri"/>
              </a:rPr>
              <a:t>REST API</a:t>
            </a:r>
          </a:p>
          <a:p>
            <a:r>
              <a:rPr lang="en-US" sz="2000">
                <a:cs typeface="Calibri"/>
              </a:rPr>
              <a:t>Flask-Admin</a:t>
            </a:r>
          </a:p>
          <a:p>
            <a:r>
              <a:rPr lang="en-US" sz="2000">
                <a:cs typeface="Calibri"/>
              </a:rPr>
              <a:t>Flask-WTF</a:t>
            </a:r>
          </a:p>
          <a:p>
            <a:r>
              <a:rPr lang="en-US" sz="2000">
                <a:cs typeface="Calibri"/>
              </a:rPr>
              <a:t>Flask-</a:t>
            </a:r>
            <a:r>
              <a:rPr lang="en-US" sz="2000" err="1">
                <a:cs typeface="Calibri"/>
              </a:rPr>
              <a:t>Bcrypt</a:t>
            </a:r>
            <a:endParaRPr lang="en-US" sz="2000">
              <a:cs typeface="Calibri"/>
            </a:endParaRPr>
          </a:p>
          <a:p>
            <a:r>
              <a:rPr lang="en-US" sz="2000">
                <a:cs typeface="Calibri"/>
              </a:rPr>
              <a:t>Face-Recognition Package</a:t>
            </a:r>
          </a:p>
          <a:p>
            <a:r>
              <a:rPr lang="en-US" sz="2000">
                <a:cs typeface="Calibri"/>
              </a:rPr>
              <a:t>ORM (</a:t>
            </a:r>
            <a:r>
              <a:rPr lang="en-US" sz="2000" err="1">
                <a:cs typeface="Calibri"/>
              </a:rPr>
              <a:t>SQLAlechemy</a:t>
            </a:r>
            <a:r>
              <a:rPr lang="en-US" sz="2000">
                <a:cs typeface="Calibri"/>
              </a:rPr>
              <a:t>)</a:t>
            </a:r>
          </a:p>
          <a:p>
            <a:endParaRPr lang="en-US" sz="2000">
              <a:cs typeface="Calibri"/>
            </a:endParaRPr>
          </a:p>
          <a:p>
            <a:endParaRPr lang="en-US" sz="2000">
              <a:cs typeface="Calibri"/>
            </a:endParaRPr>
          </a:p>
        </p:txBody>
      </p:sp>
      <p:sp>
        <p:nvSpPr>
          <p:cNvPr id="11" name="Content Placeholder 3">
            <a:extLst>
              <a:ext uri="{FF2B5EF4-FFF2-40B4-BE49-F238E27FC236}">
                <a16:creationId xmlns:a16="http://schemas.microsoft.com/office/drawing/2014/main" id="{E93CFEF6-7D57-4160-9454-512A3A447945}"/>
              </a:ext>
            </a:extLst>
          </p:cNvPr>
          <p:cNvSpPr>
            <a:spLocks noGrp="1"/>
          </p:cNvSpPr>
          <p:nvPr/>
        </p:nvSpPr>
        <p:spPr>
          <a:xfrm>
            <a:off x="6342284" y="2557653"/>
            <a:ext cx="4794583" cy="33262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Calibri"/>
              </a:rPr>
              <a:t>Jinja2</a:t>
            </a:r>
          </a:p>
          <a:p>
            <a:r>
              <a:rPr lang="en-US" sz="2000">
                <a:cs typeface="Calibri"/>
              </a:rPr>
              <a:t>OpenCV</a:t>
            </a:r>
          </a:p>
          <a:p>
            <a:r>
              <a:rPr lang="en-US" sz="2000" err="1">
                <a:cs typeface="Calibri"/>
              </a:rPr>
              <a:t>Numpy</a:t>
            </a:r>
            <a:endParaRPr lang="en-US" sz="2000">
              <a:cs typeface="Calibri"/>
            </a:endParaRPr>
          </a:p>
          <a:p>
            <a:r>
              <a:rPr lang="en-US" sz="2000">
                <a:cs typeface="Calibri"/>
              </a:rPr>
              <a:t>HTML5</a:t>
            </a:r>
          </a:p>
          <a:p>
            <a:r>
              <a:rPr lang="en-US" sz="2000">
                <a:cs typeface="Calibri"/>
              </a:rPr>
              <a:t>CSS3</a:t>
            </a:r>
          </a:p>
          <a:p>
            <a:r>
              <a:rPr lang="en-US" sz="2000">
                <a:cs typeface="Calibri"/>
              </a:rPr>
              <a:t>Bootstrap</a:t>
            </a:r>
          </a:p>
          <a:p>
            <a:r>
              <a:rPr lang="en-US" sz="2000">
                <a:cs typeface="Calibri"/>
              </a:rPr>
              <a:t>sqlite3</a:t>
            </a:r>
          </a:p>
          <a:p>
            <a:r>
              <a:rPr lang="en-US" sz="2000">
                <a:cs typeface="Calibri"/>
              </a:rPr>
              <a:t>JS</a:t>
            </a:r>
          </a:p>
          <a:p>
            <a:endParaRPr lang="en-US" sz="2000">
              <a:cs typeface="Calibri"/>
            </a:endParaRPr>
          </a:p>
          <a:p>
            <a:endParaRPr lang="en-US" sz="2000">
              <a:cs typeface="Calibri"/>
            </a:endParaRPr>
          </a:p>
        </p:txBody>
      </p:sp>
    </p:spTree>
    <p:extLst>
      <p:ext uri="{BB962C8B-B14F-4D97-AF65-F5344CB8AC3E}">
        <p14:creationId xmlns:p14="http://schemas.microsoft.com/office/powerpoint/2010/main" val="372295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38200" y="365125"/>
            <a:ext cx="10515600" cy="1325563"/>
          </a:xfrm>
        </p:spPr>
        <p:txBody>
          <a:bodyPr>
            <a:normAutofit/>
          </a:bodyPr>
          <a:lstStyle/>
          <a:p>
            <a:r>
              <a:rPr lang="en-US" sz="5400" b="1">
                <a:ea typeface="+mj-lt"/>
                <a:cs typeface="+mj-lt"/>
              </a:rPr>
              <a:t>Security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r>
              <a:rPr lang="en-US">
                <a:ea typeface="+mn-lt"/>
                <a:cs typeface="+mn-lt"/>
              </a:rPr>
              <a:t>4. A cross site request forgery (CSRF) token </a:t>
            </a:r>
            <a:endParaRPr lang="en-US">
              <a:cs typeface="Calibri" panose="020F0502020204030204"/>
            </a:endParaRPr>
          </a:p>
          <a:p>
            <a:pPr marL="971550" lvl="1" indent="-285750" algn="just">
              <a:buFont typeface="Arial"/>
              <a:buChar char="•"/>
            </a:pPr>
            <a:r>
              <a:rPr lang="en-US">
                <a:ea typeface="+mn-lt"/>
                <a:cs typeface="+mn-lt"/>
              </a:rPr>
              <a:t>It is a unique, secret, unpredictable value that is generated by the server-side application and transmitted to the client in such a way that it is included in a subsequent HTTP request made by the client. When the later request is made, the server-side application validates that the request includes the expected token and rejects the request if the token is missing or invalid.</a:t>
            </a:r>
          </a:p>
          <a:p>
            <a:pPr marL="971550" lvl="1" indent="-285750" algn="just">
              <a:buFont typeface="Arial"/>
              <a:buChar char="•"/>
            </a:pPr>
            <a:r>
              <a:rPr lang="en-US">
                <a:ea typeface="+mn-lt"/>
                <a:cs typeface="+mn-lt"/>
              </a:rPr>
              <a:t>Any view using </a:t>
            </a:r>
            <a:r>
              <a:rPr lang="en-US" err="1">
                <a:ea typeface="+mn-lt"/>
                <a:cs typeface="+mn-lt"/>
              </a:rPr>
              <a:t>FlaskForm</a:t>
            </a:r>
            <a:r>
              <a:rPr lang="en-US">
                <a:ea typeface="+mn-lt"/>
                <a:cs typeface="+mn-lt"/>
              </a:rPr>
              <a:t> to process the request is already getting CSRF protection.</a:t>
            </a:r>
          </a:p>
          <a:p>
            <a:pPr marL="0" indent="0" algn="just">
              <a:buNone/>
            </a:pPr>
            <a:endParaRPr lang="en-US">
              <a:cs typeface="Calibri"/>
            </a:endParaRPr>
          </a:p>
        </p:txBody>
      </p:sp>
    </p:spTree>
    <p:extLst>
      <p:ext uri="{BB962C8B-B14F-4D97-AF65-F5344CB8AC3E}">
        <p14:creationId xmlns:p14="http://schemas.microsoft.com/office/powerpoint/2010/main" val="285179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38200" y="365125"/>
            <a:ext cx="10515600" cy="1325563"/>
          </a:xfrm>
        </p:spPr>
        <p:txBody>
          <a:bodyPr>
            <a:normAutofit/>
          </a:bodyPr>
          <a:lstStyle/>
          <a:p>
            <a:r>
              <a:rPr lang="en-US" sz="5400" b="1">
                <a:ea typeface="+mj-lt"/>
                <a:cs typeface="+mj-lt"/>
              </a:rPr>
              <a:t>Security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r>
              <a:rPr lang="en-US">
                <a:ea typeface="+mn-lt"/>
                <a:cs typeface="+mn-lt"/>
              </a:rPr>
              <a:t>5. Password Hashing</a:t>
            </a:r>
            <a:endParaRPr lang="en-US">
              <a:cs typeface="Calibri" panose="020F0502020204030204"/>
            </a:endParaRPr>
          </a:p>
          <a:p>
            <a:pPr marL="457200" lvl="1" indent="0" algn="just">
              <a:buNone/>
            </a:pPr>
            <a:r>
              <a:rPr lang="en-US">
                <a:ea typeface="+mn-lt"/>
                <a:cs typeface="+mn-lt"/>
              </a:rPr>
              <a:t>A strong password storage strategy is critical to mitigating data breaches that put the reputation of any organization in danger. Hashing is the foundation of secure password storage.</a:t>
            </a:r>
          </a:p>
          <a:p>
            <a:pPr marL="457200" lvl="1" indent="0" algn="just">
              <a:buNone/>
            </a:pPr>
            <a:r>
              <a:rPr lang="en-US">
                <a:ea typeface="+mn-lt"/>
                <a:cs typeface="+mn-lt"/>
              </a:rPr>
              <a:t>In cryptography, a hash function is a mathematical algorithm that maps data of any size to a bit string of a fixed size. We can refer to the function input as message or simply as input. The fixed-size string function output is known as the hash or the message digest. As stated by OWASP.</a:t>
            </a:r>
          </a:p>
          <a:p>
            <a:pPr marL="0" indent="0" algn="just">
              <a:buNone/>
            </a:pPr>
            <a:endParaRPr lang="en-US">
              <a:cs typeface="Calibri"/>
            </a:endParaRPr>
          </a:p>
        </p:txBody>
      </p:sp>
    </p:spTree>
    <p:extLst>
      <p:ext uri="{BB962C8B-B14F-4D97-AF65-F5344CB8AC3E}">
        <p14:creationId xmlns:p14="http://schemas.microsoft.com/office/powerpoint/2010/main" val="65032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838200" y="365125"/>
            <a:ext cx="10515600" cy="1325563"/>
          </a:xfrm>
        </p:spPr>
        <p:txBody>
          <a:bodyPr>
            <a:normAutofit/>
          </a:bodyPr>
          <a:lstStyle/>
          <a:p>
            <a:r>
              <a:rPr lang="en-US" sz="5400" b="1">
                <a:ea typeface="+mj-lt"/>
                <a:cs typeface="+mj-lt"/>
              </a:rPr>
              <a:t>Security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59D6C9-2D0D-42C2-8DA8-0565C0B46944}"/>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en-US" sz="2400">
                <a:latin typeface="Calibri"/>
                <a:ea typeface="+mn-lt"/>
                <a:cs typeface="Calibri Light"/>
              </a:rPr>
              <a:t>Using Components with Known Vulnerabilities. Components, such as libraries, frameworks, and other software modules, run with the same privileges as the application. If a vulnerable component is exploited, such an attack can facilitate serious data loss or server takeover.</a:t>
            </a:r>
            <a:endParaRPr lang="en-US"/>
          </a:p>
          <a:p>
            <a:pPr algn="just"/>
            <a:r>
              <a:rPr lang="en-US" sz="2400">
                <a:latin typeface="Calibri"/>
                <a:ea typeface="+mn-lt"/>
                <a:cs typeface="Calibri Light"/>
              </a:rPr>
              <a:t>Applications and APIs using components with known vulnerabilities may undermine application defenses and enable various attacks.</a:t>
            </a:r>
            <a:endParaRPr lang="en-US" sz="2400">
              <a:latin typeface="Calibri"/>
              <a:ea typeface="+mn-lt"/>
              <a:cs typeface="+mn-lt"/>
            </a:endParaRPr>
          </a:p>
          <a:p>
            <a:pPr algn="just"/>
            <a:r>
              <a:rPr lang="en-US" sz="2400">
                <a:latin typeface="Calibri"/>
                <a:ea typeface="+mn-lt"/>
                <a:cs typeface="Calibri Light"/>
              </a:rPr>
              <a:t>Insufficient Logging &amp; Monitoring. Insufficient logging and monitoring, coupled with missing or ineffective integration with incident response, allows attackers to further attack systems, maintain persistence, pivot to more systems, and tamper, extract, or destroy data</a:t>
            </a:r>
          </a:p>
        </p:txBody>
      </p:sp>
    </p:spTree>
    <p:extLst>
      <p:ext uri="{BB962C8B-B14F-4D97-AF65-F5344CB8AC3E}">
        <p14:creationId xmlns:p14="http://schemas.microsoft.com/office/powerpoint/2010/main" val="235533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34AB0-3523-4F50-B302-70AE9F92942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latin typeface="+mj-lt"/>
                <a:ea typeface="+mj-ea"/>
                <a:cs typeface="+mj-cs"/>
              </a:rPr>
              <a:t>Security (Cont.)</a:t>
            </a:r>
            <a:endParaRPr lang="en-US" sz="6600" b="1" kern="1200">
              <a:latin typeface="+mj-lt"/>
              <a:cs typeface="Calibri Light"/>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F9352E96-8EC0-44C2-ABAB-B4E0AD1EBF28}"/>
              </a:ext>
            </a:extLst>
          </p:cNvPr>
          <p:cNvPicPr>
            <a:picLocks noChangeAspect="1"/>
          </p:cNvPicPr>
          <p:nvPr/>
        </p:nvPicPr>
        <p:blipFill>
          <a:blip r:embed="rId2"/>
          <a:stretch>
            <a:fillRect/>
          </a:stretch>
        </p:blipFill>
        <p:spPr>
          <a:xfrm>
            <a:off x="1390260" y="2367329"/>
            <a:ext cx="9422921" cy="4330302"/>
          </a:xfrm>
          <a:prstGeom prst="rect">
            <a:avLst/>
          </a:prstGeom>
        </p:spPr>
      </p:pic>
    </p:spTree>
    <p:extLst>
      <p:ext uri="{BB962C8B-B14F-4D97-AF65-F5344CB8AC3E}">
        <p14:creationId xmlns:p14="http://schemas.microsoft.com/office/powerpoint/2010/main" val="1164478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42631" y="2073715"/>
            <a:ext cx="11737795" cy="2993042"/>
          </a:xfrm>
        </p:spPr>
        <p:txBody>
          <a:bodyPr vert="horz" lIns="91440" tIns="45720" rIns="91440" bIns="45720" rtlCol="0" anchor="ctr">
            <a:noAutofit/>
          </a:bodyPr>
          <a:lstStyle/>
          <a:p>
            <a:pPr algn="ctr"/>
            <a:r>
              <a:rPr lang="en-US" sz="4800" b="1">
                <a:solidFill>
                  <a:schemeClr val="bg1"/>
                </a:solidFill>
                <a:ea typeface="+mj-lt"/>
                <a:cs typeface="+mj-lt"/>
              </a:rPr>
              <a:t>5.0 System Hardware Components Configuration and Specification</a:t>
            </a:r>
            <a:endParaRPr lang="en-US" sz="4800" b="1">
              <a:solidFill>
                <a:schemeClr val="bg1"/>
              </a:solidFill>
              <a:cs typeface="Calibri Light"/>
            </a:endParaRPr>
          </a:p>
          <a:p>
            <a:pPr algn="ctr"/>
            <a:endParaRPr lang="en-US" sz="4800" b="1">
              <a:solidFill>
                <a:schemeClr val="bg1"/>
              </a:solidFill>
              <a:cs typeface="Calibri Light"/>
            </a:endParaRP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35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 </a:t>
            </a:r>
            <a:r>
              <a:rPr lang="en-US" sz="4000" b="1">
                <a:ea typeface="+mj-lt"/>
                <a:cs typeface="+mj-lt"/>
              </a:rPr>
              <a:t>What is the Raspberry Pi?</a:t>
            </a:r>
          </a:p>
          <a:p>
            <a:endParaRPr lang="en-US" sz="4000" b="1">
              <a:cs typeface="Calibri Ligh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8">
            <a:extLst>
              <a:ext uri="{FF2B5EF4-FFF2-40B4-BE49-F238E27FC236}">
                <a16:creationId xmlns:a16="http://schemas.microsoft.com/office/drawing/2014/main" id="{30F258A1-C884-4544-AFC0-EF9868DBE5C8}"/>
              </a:ext>
            </a:extLst>
          </p:cNvPr>
          <p:cNvSpPr>
            <a:spLocks noGrp="1"/>
          </p:cNvSpPr>
          <p:nvPr>
            <p:ph idx="1"/>
          </p:nvPr>
        </p:nvSpPr>
        <p:spPr>
          <a:xfrm>
            <a:off x="1924738" y="2643272"/>
            <a:ext cx="4171262" cy="3979625"/>
          </a:xfrm>
        </p:spPr>
        <p:txBody>
          <a:bodyPr vert="horz" lIns="91440" tIns="45720" rIns="91440" bIns="45720" rtlCol="0" anchor="t">
            <a:normAutofit/>
          </a:bodyPr>
          <a:lstStyle/>
          <a:p>
            <a:pPr algn="just"/>
            <a:r>
              <a:rPr lang="en-US" sz="2400">
                <a:latin typeface="Andalus"/>
                <a:cs typeface="Andalus"/>
              </a:rPr>
              <a:t>Single-Board Computers [SBC]</a:t>
            </a:r>
          </a:p>
          <a:p>
            <a:pPr algn="just"/>
            <a:r>
              <a:rPr lang="en-US" sz="2400">
                <a:latin typeface="Andalus"/>
                <a:cs typeface="Andalus"/>
              </a:rPr>
              <a:t>Has Broadcom System on a Chip(SoC) with and integrated ARM CPU and on-chip graphics processing unit (GPU)</a:t>
            </a:r>
          </a:p>
        </p:txBody>
      </p:sp>
      <p:pic>
        <p:nvPicPr>
          <p:cNvPr id="7" name="Graphic 6">
            <a:extLst>
              <a:ext uri="{FF2B5EF4-FFF2-40B4-BE49-F238E27FC236}">
                <a16:creationId xmlns:a16="http://schemas.microsoft.com/office/drawing/2014/main" id="{71CC8965-161E-49BE-96BC-649BBEEB6D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013" y="2181440"/>
            <a:ext cx="2609850" cy="3333750"/>
          </a:xfrm>
          <a:prstGeom prst="rect">
            <a:avLst/>
          </a:prstGeom>
        </p:spPr>
      </p:pic>
    </p:spTree>
    <p:extLst>
      <p:ext uri="{BB962C8B-B14F-4D97-AF65-F5344CB8AC3E}">
        <p14:creationId xmlns:p14="http://schemas.microsoft.com/office/powerpoint/2010/main" val="1437517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Raspberry</a:t>
            </a:r>
            <a:r>
              <a:rPr lang="en-US" sz="4000" b="1">
                <a:ea typeface="+mj-lt"/>
                <a:cs typeface="+mj-lt"/>
              </a:rPr>
              <a:t> Pi Generations</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90DF1AF6-C1B4-426A-932B-70A036B2D4A6}"/>
              </a:ext>
            </a:extLst>
          </p:cNvPr>
          <p:cNvSpPr txBox="1">
            <a:spLocks/>
          </p:cNvSpPr>
          <p:nvPr/>
        </p:nvSpPr>
        <p:spPr>
          <a:xfrm>
            <a:off x="1698316" y="2099342"/>
            <a:ext cx="3363977" cy="397962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2400">
                <a:latin typeface="Andalus"/>
                <a:cs typeface="Andalus"/>
              </a:rPr>
              <a:t>Raspberry Pi Model B</a:t>
            </a:r>
            <a:endParaRPr lang="en-US">
              <a:cs typeface="Calibri" panose="020F0502020204030204"/>
            </a:endParaRPr>
          </a:p>
          <a:p>
            <a:pPr>
              <a:lnSpc>
                <a:spcPct val="170000"/>
              </a:lnSpc>
            </a:pPr>
            <a:r>
              <a:rPr lang="en-US" sz="2400">
                <a:latin typeface="Andalus"/>
                <a:cs typeface="Andalus"/>
              </a:rPr>
              <a:t>Raspberry Pi Model A</a:t>
            </a:r>
          </a:p>
          <a:p>
            <a:pPr>
              <a:lnSpc>
                <a:spcPct val="170000"/>
              </a:lnSpc>
            </a:pPr>
            <a:r>
              <a:rPr lang="en-US" sz="2400">
                <a:latin typeface="Andalus"/>
                <a:cs typeface="Andalus"/>
              </a:rPr>
              <a:t>Raspberry Pi Model B+</a:t>
            </a:r>
          </a:p>
          <a:p>
            <a:pPr>
              <a:lnSpc>
                <a:spcPct val="170000"/>
              </a:lnSpc>
            </a:pPr>
            <a:r>
              <a:rPr lang="en-US" sz="2400">
                <a:latin typeface="Andalus"/>
                <a:cs typeface="Andalus"/>
              </a:rPr>
              <a:t>Raspberry Pi 2</a:t>
            </a:r>
          </a:p>
          <a:p>
            <a:pPr>
              <a:lnSpc>
                <a:spcPct val="170000"/>
              </a:lnSpc>
            </a:pPr>
            <a:r>
              <a:rPr lang="en-US" sz="2400">
                <a:latin typeface="Andalus"/>
                <a:cs typeface="Andalus"/>
              </a:rPr>
              <a:t>Raspberry Pi Zero</a:t>
            </a:r>
          </a:p>
          <a:p>
            <a:pPr>
              <a:lnSpc>
                <a:spcPct val="170000"/>
              </a:lnSpc>
            </a:pPr>
            <a:r>
              <a:rPr lang="en-US" sz="2400">
                <a:latin typeface="Andalus"/>
                <a:cs typeface="Andalus"/>
              </a:rPr>
              <a:t>Raspberry Pi Zero W</a:t>
            </a:r>
          </a:p>
        </p:txBody>
      </p:sp>
      <p:sp>
        <p:nvSpPr>
          <p:cNvPr id="10" name="Content Placeholder 8">
            <a:extLst>
              <a:ext uri="{FF2B5EF4-FFF2-40B4-BE49-F238E27FC236}">
                <a16:creationId xmlns:a16="http://schemas.microsoft.com/office/drawing/2014/main" id="{61DA1769-1BCE-40C7-9AF5-9E2A8477A84E}"/>
              </a:ext>
            </a:extLst>
          </p:cNvPr>
          <p:cNvSpPr txBox="1">
            <a:spLocks/>
          </p:cNvSpPr>
          <p:nvPr/>
        </p:nvSpPr>
        <p:spPr>
          <a:xfrm>
            <a:off x="6262147" y="2293306"/>
            <a:ext cx="3530232" cy="397962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1"/>
                </a:solidFill>
                <a:latin typeface="Andalus"/>
                <a:cs typeface="Andalus"/>
              </a:rPr>
              <a:t>Raspberry Pi Zero WH</a:t>
            </a:r>
            <a:endParaRPr lang="en-US">
              <a:solidFill>
                <a:schemeClr val="tx1"/>
              </a:solidFill>
            </a:endParaRPr>
          </a:p>
          <a:p>
            <a:r>
              <a:rPr lang="it-IT" sz="2400">
                <a:solidFill>
                  <a:schemeClr val="tx1"/>
                </a:solidFill>
                <a:latin typeface="Andalus"/>
                <a:cs typeface="Andalus"/>
              </a:rPr>
              <a:t>Raspberry Pi 3 Model B</a:t>
            </a:r>
            <a:endParaRPr lang="en-US" sz="2400">
              <a:solidFill>
                <a:schemeClr val="tx1"/>
              </a:solidFill>
              <a:latin typeface="Andalus"/>
              <a:cs typeface="Andalus"/>
            </a:endParaRPr>
          </a:p>
          <a:p>
            <a:r>
              <a:rPr lang="it-IT" sz="2400">
                <a:solidFill>
                  <a:schemeClr val="tx1"/>
                </a:solidFill>
                <a:latin typeface="Andalus"/>
                <a:cs typeface="Andalus"/>
              </a:rPr>
              <a:t>Raspberry Pi 3 Model B+</a:t>
            </a:r>
            <a:endParaRPr lang="en-US" sz="2400">
              <a:solidFill>
                <a:schemeClr val="tx1"/>
              </a:solidFill>
              <a:latin typeface="Andalus"/>
              <a:cs typeface="Andalus"/>
            </a:endParaRPr>
          </a:p>
          <a:p>
            <a:r>
              <a:rPr lang="it-IT" sz="2400">
                <a:solidFill>
                  <a:schemeClr val="tx1"/>
                </a:solidFill>
                <a:latin typeface="Andalus"/>
                <a:cs typeface="Andalus"/>
              </a:rPr>
              <a:t>Raspberry Pi 4 Model B</a:t>
            </a:r>
            <a:endParaRPr lang="en-US" sz="2400">
              <a:solidFill>
                <a:schemeClr val="tx1"/>
              </a:solidFill>
              <a:latin typeface="Andalus"/>
              <a:cs typeface="Andalus"/>
            </a:endParaRPr>
          </a:p>
          <a:p>
            <a:r>
              <a:rPr lang="en-US" sz="2400">
                <a:solidFill>
                  <a:schemeClr val="tx1"/>
                </a:solidFill>
                <a:latin typeface="Andalus"/>
                <a:cs typeface="Andalus"/>
              </a:rPr>
              <a:t>Raspberry Pi 400</a:t>
            </a:r>
          </a:p>
          <a:p>
            <a:r>
              <a:rPr lang="en-US" sz="2400">
                <a:solidFill>
                  <a:schemeClr val="tx1"/>
                </a:solidFill>
                <a:latin typeface="Andalus"/>
                <a:cs typeface="Andalus"/>
              </a:rPr>
              <a:t>Raspberry Pi Pico</a:t>
            </a:r>
          </a:p>
        </p:txBody>
      </p:sp>
    </p:spTree>
    <p:extLst>
      <p:ext uri="{BB962C8B-B14F-4D97-AF65-F5344CB8AC3E}">
        <p14:creationId xmlns:p14="http://schemas.microsoft.com/office/powerpoint/2010/main" val="16300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BE08548-46C3-42B3-BA05-FCD3F4866C45}"/>
              </a:ext>
            </a:extLst>
          </p:cNvPr>
          <p:cNvPicPr>
            <a:picLocks noChangeAspect="1"/>
          </p:cNvPicPr>
          <p:nvPr/>
        </p:nvPicPr>
        <p:blipFill>
          <a:blip r:embed="rId2"/>
          <a:stretch>
            <a:fillRect/>
          </a:stretch>
        </p:blipFill>
        <p:spPr>
          <a:xfrm>
            <a:off x="205147" y="5483255"/>
            <a:ext cx="1228725" cy="981075"/>
          </a:xfrm>
          <a:prstGeom prst="rect">
            <a:avLst/>
          </a:prstGeom>
        </p:spPr>
      </p:pic>
      <p:pic>
        <p:nvPicPr>
          <p:cNvPr id="8" name="Graphic 7">
            <a:extLst>
              <a:ext uri="{FF2B5EF4-FFF2-40B4-BE49-F238E27FC236}">
                <a16:creationId xmlns:a16="http://schemas.microsoft.com/office/drawing/2014/main" id="{DB8B11AF-FD29-4F32-9493-967F7E05042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701" t="17015" r="9701" b="12686"/>
          <a:stretch/>
        </p:blipFill>
        <p:spPr>
          <a:xfrm rot="5400000">
            <a:off x="-924374" y="2357651"/>
            <a:ext cx="4421874" cy="2142699"/>
          </a:xfrm>
          <a:prstGeom prst="rect">
            <a:avLst/>
          </a:prstGeom>
        </p:spPr>
      </p:pic>
      <p:pic>
        <p:nvPicPr>
          <p:cNvPr id="10" name="Graphic 9">
            <a:extLst>
              <a:ext uri="{FF2B5EF4-FFF2-40B4-BE49-F238E27FC236}">
                <a16:creationId xmlns:a16="http://schemas.microsoft.com/office/drawing/2014/main" id="{5694EB41-9DFF-44BE-8989-7D7169EDA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4772" y="1127573"/>
            <a:ext cx="2962275" cy="2009775"/>
          </a:xfrm>
          <a:prstGeom prst="rect">
            <a:avLst/>
          </a:prstGeom>
        </p:spPr>
      </p:pic>
      <p:pic>
        <p:nvPicPr>
          <p:cNvPr id="12" name="Graphic 11">
            <a:extLst>
              <a:ext uri="{FF2B5EF4-FFF2-40B4-BE49-F238E27FC236}">
                <a16:creationId xmlns:a16="http://schemas.microsoft.com/office/drawing/2014/main" id="{F4D7A44B-8E1C-4B19-8B83-B113615130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0414" y="3724202"/>
            <a:ext cx="2962275" cy="2009775"/>
          </a:xfrm>
          <a:prstGeom prst="rect">
            <a:avLst/>
          </a:prstGeom>
        </p:spPr>
      </p:pic>
      <p:pic>
        <p:nvPicPr>
          <p:cNvPr id="14" name="Graphic 13">
            <a:extLst>
              <a:ext uri="{FF2B5EF4-FFF2-40B4-BE49-F238E27FC236}">
                <a16:creationId xmlns:a16="http://schemas.microsoft.com/office/drawing/2014/main" id="{27C60AF0-592E-40A9-9A3C-79E54DD2D7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70413" y="1127574"/>
            <a:ext cx="2962275" cy="2009775"/>
          </a:xfrm>
          <a:prstGeom prst="rect">
            <a:avLst/>
          </a:prstGeom>
        </p:spPr>
      </p:pic>
      <p:pic>
        <p:nvPicPr>
          <p:cNvPr id="16" name="Graphic 15">
            <a:extLst>
              <a:ext uri="{FF2B5EF4-FFF2-40B4-BE49-F238E27FC236}">
                <a16:creationId xmlns:a16="http://schemas.microsoft.com/office/drawing/2014/main" id="{ECE87581-AB77-485A-8751-F621A841B7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4772" y="3768424"/>
            <a:ext cx="2962275" cy="2009775"/>
          </a:xfrm>
          <a:prstGeom prst="rect">
            <a:avLst/>
          </a:prstGeom>
        </p:spPr>
      </p:pic>
      <p:pic>
        <p:nvPicPr>
          <p:cNvPr id="18" name="Graphic 17">
            <a:extLst>
              <a:ext uri="{FF2B5EF4-FFF2-40B4-BE49-F238E27FC236}">
                <a16:creationId xmlns:a16="http://schemas.microsoft.com/office/drawing/2014/main" id="{99A579ED-9785-4347-A39A-2F9CFD7ABF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1893" y="3724202"/>
            <a:ext cx="3025310" cy="2013890"/>
          </a:xfrm>
          <a:prstGeom prst="rect">
            <a:avLst/>
          </a:prstGeom>
        </p:spPr>
      </p:pic>
      <p:pic>
        <p:nvPicPr>
          <p:cNvPr id="20" name="Graphic 19">
            <a:extLst>
              <a:ext uri="{FF2B5EF4-FFF2-40B4-BE49-F238E27FC236}">
                <a16:creationId xmlns:a16="http://schemas.microsoft.com/office/drawing/2014/main" id="{EBE5B9AF-5A86-481E-B30E-99C284EB1D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13245" y="1127572"/>
            <a:ext cx="3023336" cy="2009775"/>
          </a:xfrm>
          <a:prstGeom prst="rect">
            <a:avLst/>
          </a:prstGeom>
        </p:spPr>
      </p:pic>
    </p:spTree>
    <p:extLst>
      <p:ext uri="{BB962C8B-B14F-4D97-AF65-F5344CB8AC3E}">
        <p14:creationId xmlns:p14="http://schemas.microsoft.com/office/powerpoint/2010/main" val="3926298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58C2FA0-CA3D-45EE-92F0-2A6B753B9E04}"/>
              </a:ext>
            </a:extLst>
          </p:cNvPr>
          <p:cNvPicPr>
            <a:picLocks noChangeAspect="1"/>
          </p:cNvPicPr>
          <p:nvPr/>
        </p:nvPicPr>
        <p:blipFill>
          <a:blip r:embed="rId2"/>
          <a:stretch>
            <a:fillRect/>
          </a:stretch>
        </p:blipFill>
        <p:spPr>
          <a:xfrm>
            <a:off x="5553525" y="5339482"/>
            <a:ext cx="1228725" cy="981075"/>
          </a:xfrm>
          <a:prstGeom prst="rect">
            <a:avLst/>
          </a:prstGeom>
        </p:spPr>
      </p:pic>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468977" y="1842768"/>
            <a:ext cx="4143966" cy="2760118"/>
          </a:xfrm>
        </p:spPr>
        <p:txBody>
          <a:bodyPr>
            <a:normAutofit/>
          </a:bodyPr>
          <a:lstStyle/>
          <a:p>
            <a:pPr algn="ctr"/>
            <a:r>
              <a:rPr lang="it-IT" sz="4800">
                <a:solidFill>
                  <a:schemeClr val="bg1"/>
                </a:solidFill>
              </a:rPr>
              <a:t>Processing Platform: Raspberry Pi 3 Model B+</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58</a:t>
            </a:fld>
            <a:endParaRPr lang="en-US"/>
          </a:p>
        </p:txBody>
      </p:sp>
      <p:pic>
        <p:nvPicPr>
          <p:cNvPr id="11" name="Picture 10">
            <a:extLst>
              <a:ext uri="{FF2B5EF4-FFF2-40B4-BE49-F238E27FC236}">
                <a16:creationId xmlns:a16="http://schemas.microsoft.com/office/drawing/2014/main" id="{5972110E-A822-4118-BB9E-7134979C5B6D}"/>
              </a:ext>
            </a:extLst>
          </p:cNvPr>
          <p:cNvPicPr>
            <a:picLocks noChangeAspect="1"/>
          </p:cNvPicPr>
          <p:nvPr/>
        </p:nvPicPr>
        <p:blipFill rotWithShape="1">
          <a:blip r:embed="rId3"/>
          <a:srcRect t="17114" b="17015"/>
          <a:stretch/>
        </p:blipFill>
        <p:spPr>
          <a:xfrm>
            <a:off x="4925705" y="1170295"/>
            <a:ext cx="6858000" cy="4517410"/>
          </a:xfrm>
          <a:prstGeom prst="rect">
            <a:avLst/>
          </a:prstGeom>
        </p:spPr>
      </p:pic>
    </p:spTree>
    <p:extLst>
      <p:ext uri="{BB962C8B-B14F-4D97-AF65-F5344CB8AC3E}">
        <p14:creationId xmlns:p14="http://schemas.microsoft.com/office/powerpoint/2010/main" val="2793433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br>
              <a:rPr lang="en-US" sz="4000" b="1">
                <a:cs typeface="Calibri Light"/>
              </a:rPr>
            </a:br>
            <a:r>
              <a:rPr lang="en-US" sz="4000" b="1">
                <a:cs typeface="Calibri Light"/>
              </a:rPr>
              <a:t> </a:t>
            </a:r>
            <a:r>
              <a:rPr lang="it-IT" sz="4000" b="1">
                <a:ea typeface="+mj-lt"/>
                <a:cs typeface="+mj-lt"/>
              </a:rPr>
              <a:t>Raspberry Pi 3 Model B+ Block Function</a:t>
            </a:r>
            <a:endParaRPr lang="en-US" sz="4000" b="1">
              <a:ea typeface="+mj-lt"/>
              <a:cs typeface="+mj-lt"/>
            </a:endParaRPr>
          </a:p>
          <a:p>
            <a:endParaRPr lang="en-US" sz="4000" b="1">
              <a:ea typeface="+mj-lt"/>
              <a:cs typeface="+mj-lt"/>
            </a:endParaRP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Content Placeholder 2" descr="A picture containing graphical user interface&#10;&#10;Description automatically generated">
            <a:extLst>
              <a:ext uri="{FF2B5EF4-FFF2-40B4-BE49-F238E27FC236}">
                <a16:creationId xmlns:a16="http://schemas.microsoft.com/office/drawing/2014/main" id="{DDB8143F-4B92-41C7-8090-D3CF71DD761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43198" y="2186118"/>
            <a:ext cx="10420622" cy="4443236"/>
          </a:xfrm>
        </p:spPr>
      </p:pic>
    </p:spTree>
    <p:extLst>
      <p:ext uri="{BB962C8B-B14F-4D97-AF65-F5344CB8AC3E}">
        <p14:creationId xmlns:p14="http://schemas.microsoft.com/office/powerpoint/2010/main" val="128183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30F881-788C-427C-A564-E18A8D9D79BA}"/>
              </a:ext>
            </a:extLst>
          </p:cNvPr>
          <p:cNvSpPr>
            <a:spLocks noGrp="1"/>
          </p:cNvSpPr>
          <p:nvPr>
            <p:ph type="title"/>
          </p:nvPr>
        </p:nvSpPr>
        <p:spPr>
          <a:xfrm>
            <a:off x="1115568" y="548640"/>
            <a:ext cx="10168128" cy="1179576"/>
          </a:xfrm>
        </p:spPr>
        <p:txBody>
          <a:bodyPr>
            <a:normAutofit/>
          </a:bodyPr>
          <a:lstStyle/>
          <a:p>
            <a:r>
              <a:rPr lang="en-US" sz="4000" b="1" dirty="0">
                <a:ea typeface="+mj-lt"/>
                <a:cs typeface="+mj-lt"/>
              </a:rPr>
              <a:t>1.6 Project Structure</a:t>
            </a:r>
          </a:p>
        </p:txBody>
      </p:sp>
      <p:sp>
        <p:nvSpPr>
          <p:cNvPr id="30"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2403DDF1-F3A7-4BFF-9082-CAF91E0B92F1}"/>
              </a:ext>
            </a:extLst>
          </p:cNvPr>
          <p:cNvSpPr>
            <a:spLocks noGrp="1"/>
          </p:cNvSpPr>
          <p:nvPr/>
        </p:nvSpPr>
        <p:spPr>
          <a:xfrm>
            <a:off x="1114890" y="2364471"/>
            <a:ext cx="4674365" cy="38123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env/</a:t>
            </a:r>
          </a:p>
          <a:p>
            <a:r>
              <a:rPr lang="en-US" sz="2000">
                <a:ea typeface="+mn-lt"/>
                <a:cs typeface="+mn-lt"/>
              </a:rPr>
              <a:t>app/</a:t>
            </a:r>
          </a:p>
          <a:p>
            <a:pPr lvl="1"/>
            <a:r>
              <a:rPr lang="en-US" sz="2000">
                <a:ea typeface="+mn-lt"/>
                <a:cs typeface="+mn-lt"/>
              </a:rPr>
              <a:t>static/</a:t>
            </a:r>
          </a:p>
          <a:p>
            <a:pPr lvl="2"/>
            <a:r>
              <a:rPr lang="en-US" err="1">
                <a:ea typeface="+mn-lt"/>
                <a:cs typeface="+mn-lt"/>
              </a:rPr>
              <a:t>css</a:t>
            </a:r>
            <a:endParaRPr lang="en-US">
              <a:ea typeface="+mn-lt"/>
              <a:cs typeface="+mn-lt"/>
            </a:endParaRPr>
          </a:p>
          <a:p>
            <a:pPr lvl="2"/>
            <a:r>
              <a:rPr lang="en-US" err="1">
                <a:ea typeface="+mn-lt"/>
                <a:cs typeface="+mn-lt"/>
              </a:rPr>
              <a:t>js</a:t>
            </a:r>
            <a:endParaRPr lang="en-US" sz="2000">
              <a:ea typeface="+mn-lt"/>
              <a:cs typeface="+mn-lt"/>
            </a:endParaRPr>
          </a:p>
          <a:p>
            <a:pPr lvl="1"/>
            <a:r>
              <a:rPr lang="en-US" sz="2000">
                <a:ea typeface="+mn-lt"/>
                <a:cs typeface="+mn-lt"/>
              </a:rPr>
              <a:t>templates/</a:t>
            </a:r>
          </a:p>
          <a:p>
            <a:pPr lvl="1"/>
            <a:r>
              <a:rPr lang="en-US" sz="2000">
                <a:ea typeface="+mn-lt"/>
                <a:cs typeface="+mn-lt"/>
              </a:rPr>
              <a:t>views/</a:t>
            </a:r>
          </a:p>
          <a:p>
            <a:pPr lvl="1"/>
            <a:r>
              <a:rPr lang="en-US" sz="2000">
                <a:ea typeface="+mn-lt"/>
                <a:cs typeface="+mn-lt"/>
              </a:rPr>
              <a:t>domain/</a:t>
            </a:r>
          </a:p>
          <a:p>
            <a:pPr lvl="1"/>
            <a:r>
              <a:rPr lang="en-US" sz="2000">
                <a:ea typeface="+mn-lt"/>
                <a:cs typeface="+mn-lt"/>
              </a:rPr>
              <a:t>models/</a:t>
            </a:r>
          </a:p>
          <a:p>
            <a:pPr lvl="1"/>
            <a:r>
              <a:rPr lang="en-US" sz="2000" err="1">
                <a:ea typeface="+mn-lt"/>
                <a:cs typeface="+mn-lt"/>
              </a:rPr>
              <a:t>api</a:t>
            </a:r>
            <a:r>
              <a:rPr lang="en-US" sz="2000">
                <a:ea typeface="+mn-lt"/>
                <a:cs typeface="+mn-lt"/>
              </a:rPr>
              <a:t>/</a:t>
            </a:r>
          </a:p>
          <a:p>
            <a:pPr lvl="1"/>
            <a:r>
              <a:rPr lang="en-US" sz="2000" err="1">
                <a:ea typeface="+mn-lt"/>
                <a:cs typeface="+mn-lt"/>
              </a:rPr>
              <a:t>db</a:t>
            </a:r>
            <a:r>
              <a:rPr lang="en-US" sz="2000">
                <a:ea typeface="+mn-lt"/>
                <a:cs typeface="+mn-lt"/>
              </a:rPr>
              <a:t>/</a:t>
            </a:r>
          </a:p>
          <a:p>
            <a:endParaRPr lang="en-US" sz="2000">
              <a:ea typeface="+mn-lt"/>
              <a:cs typeface="+mn-lt"/>
            </a:endParaRPr>
          </a:p>
          <a:p>
            <a:endParaRPr lang="en-US" sz="2000">
              <a:ea typeface="+mn-lt"/>
              <a:cs typeface="+mn-lt"/>
            </a:endParaRPr>
          </a:p>
          <a:p>
            <a:endParaRPr lang="en-US" sz="2000">
              <a:cs typeface="Calibri"/>
            </a:endParaRPr>
          </a:p>
        </p:txBody>
      </p:sp>
      <p:sp>
        <p:nvSpPr>
          <p:cNvPr id="11" name="Content Placeholder 3">
            <a:extLst>
              <a:ext uri="{FF2B5EF4-FFF2-40B4-BE49-F238E27FC236}">
                <a16:creationId xmlns:a16="http://schemas.microsoft.com/office/drawing/2014/main" id="{E93CFEF6-7D57-4160-9454-512A3A447945}"/>
              </a:ext>
            </a:extLst>
          </p:cNvPr>
          <p:cNvSpPr>
            <a:spLocks noGrp="1"/>
          </p:cNvSpPr>
          <p:nvPr/>
        </p:nvSpPr>
        <p:spPr>
          <a:xfrm>
            <a:off x="6342284" y="2364470"/>
            <a:ext cx="4794583" cy="33262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Calibri"/>
              </a:rPr>
              <a:t>data/</a:t>
            </a:r>
            <a:endParaRPr lang="en-US" sz="2000">
              <a:ea typeface="+mn-lt"/>
              <a:cs typeface="+mn-lt"/>
            </a:endParaRPr>
          </a:p>
          <a:p>
            <a:r>
              <a:rPr lang="en-US" sz="2000">
                <a:cs typeface="Calibri"/>
              </a:rPr>
              <a:t>docs/</a:t>
            </a:r>
            <a:endParaRPr lang="en-US" sz="2000">
              <a:ea typeface="+mn-lt"/>
              <a:cs typeface="+mn-lt"/>
            </a:endParaRPr>
          </a:p>
          <a:p>
            <a:pPr lvl="1"/>
            <a:r>
              <a:rPr lang="en-US" sz="2000">
                <a:ea typeface="+mn-lt"/>
                <a:cs typeface="+mn-lt"/>
              </a:rPr>
              <a:t>diagrams/</a:t>
            </a:r>
          </a:p>
          <a:p>
            <a:pPr lvl="1"/>
            <a:r>
              <a:rPr lang="en-US" sz="2000">
                <a:ea typeface="+mn-lt"/>
                <a:cs typeface="+mn-lt"/>
              </a:rPr>
              <a:t>SRS/</a:t>
            </a:r>
          </a:p>
          <a:p>
            <a:r>
              <a:rPr lang="en-US" sz="2000">
                <a:cs typeface="Calibri"/>
              </a:rPr>
              <a:t>tests/</a:t>
            </a:r>
            <a:endParaRPr lang="en-US" sz="2000">
              <a:ea typeface="+mn-lt"/>
              <a:cs typeface="+mn-lt"/>
            </a:endParaRPr>
          </a:p>
          <a:p>
            <a:r>
              <a:rPr lang="en-US" sz="2000">
                <a:cs typeface="Calibri"/>
              </a:rPr>
              <a:t>README.md</a:t>
            </a:r>
            <a:endParaRPr lang="en-US" sz="2000">
              <a:ea typeface="+mn-lt"/>
              <a:cs typeface="+mn-lt"/>
            </a:endParaRPr>
          </a:p>
          <a:p>
            <a:r>
              <a:rPr lang="en-US" sz="2000">
                <a:cs typeface="Calibri"/>
              </a:rPr>
              <a:t>requirements.txt</a:t>
            </a:r>
            <a:endParaRPr lang="en-US" sz="2000">
              <a:ea typeface="+mn-lt"/>
              <a:cs typeface="+mn-lt"/>
            </a:endParaRPr>
          </a:p>
          <a:p>
            <a:r>
              <a:rPr lang="en-US" sz="2000">
                <a:cs typeface="Calibri"/>
              </a:rPr>
              <a:t>run.py</a:t>
            </a:r>
            <a:endParaRPr lang="en-US" sz="2000">
              <a:ea typeface="+mn-lt"/>
              <a:cs typeface="+mn-lt"/>
            </a:endParaRPr>
          </a:p>
          <a:p>
            <a:endParaRPr lang="en-US" sz="2000">
              <a:cs typeface="Calibri"/>
            </a:endParaRPr>
          </a:p>
        </p:txBody>
      </p:sp>
    </p:spTree>
    <p:extLst>
      <p:ext uri="{BB962C8B-B14F-4D97-AF65-F5344CB8AC3E}">
        <p14:creationId xmlns:p14="http://schemas.microsoft.com/office/powerpoint/2010/main" val="3079138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E1B4D9C-13E2-4B5B-86E0-DE4C3FBD1A00}"/>
              </a:ext>
            </a:extLst>
          </p:cNvPr>
          <p:cNvPicPr>
            <a:picLocks noChangeAspect="1"/>
          </p:cNvPicPr>
          <p:nvPr/>
        </p:nvPicPr>
        <p:blipFill>
          <a:blip r:embed="rId2"/>
          <a:stretch>
            <a:fillRect/>
          </a:stretch>
        </p:blipFill>
        <p:spPr>
          <a:xfrm>
            <a:off x="507856" y="5238316"/>
            <a:ext cx="1228725" cy="981075"/>
          </a:xfrm>
          <a:prstGeom prst="rect">
            <a:avLst/>
          </a:prstGeom>
        </p:spPr>
      </p:pic>
      <p:sp>
        <p:nvSpPr>
          <p:cNvPr id="8" name="Title 7">
            <a:extLst>
              <a:ext uri="{FF2B5EF4-FFF2-40B4-BE49-F238E27FC236}">
                <a16:creationId xmlns:a16="http://schemas.microsoft.com/office/drawing/2014/main" id="{0DF40F09-5348-4F50-AAA0-375644EF0D0C}"/>
              </a:ext>
            </a:extLst>
          </p:cNvPr>
          <p:cNvSpPr>
            <a:spLocks noGrp="1"/>
          </p:cNvSpPr>
          <p:nvPr>
            <p:ph type="title"/>
          </p:nvPr>
        </p:nvSpPr>
        <p:spPr>
          <a:xfrm>
            <a:off x="550862" y="112539"/>
            <a:ext cx="11091600" cy="706324"/>
          </a:xfrm>
        </p:spPr>
        <p:txBody>
          <a:bodyPr/>
          <a:lstStyle/>
          <a:p>
            <a:pPr algn="ctr"/>
            <a:r>
              <a:rPr lang="it-IT">
                <a:solidFill>
                  <a:schemeClr val="bg1"/>
                </a:solidFill>
              </a:rPr>
              <a:t>Raspberry Pi 3 Model B+</a:t>
            </a:r>
            <a:endParaRPr lang="en-US">
              <a:solidFill>
                <a:schemeClr val="bg1"/>
              </a:solidFill>
            </a:endParaRP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839DBFF-C7AE-4A11-A47A-527854FA26DE}"/>
                  </a:ext>
                </a:extLst>
              </p:cNvPr>
              <p:cNvSpPr>
                <a:spLocks noGrp="1"/>
              </p:cNvSpPr>
              <p:nvPr>
                <p:ph idx="1"/>
              </p:nvPr>
            </p:nvSpPr>
            <p:spPr>
              <a:xfrm>
                <a:off x="550863" y="939479"/>
                <a:ext cx="11090274" cy="4533268"/>
              </a:xfrm>
            </p:spPr>
            <p:txBody>
              <a:bodyPr/>
              <a:lstStyle/>
              <a:p>
                <a:r>
                  <a:rPr lang="en-US" i="0">
                    <a:solidFill>
                      <a:schemeClr val="bg1"/>
                    </a:solidFill>
                    <a:effectLst/>
                    <a:latin typeface="Arial" panose="020B0604020202020204" pitchFamily="34" charset="0"/>
                  </a:rPr>
                  <a:t> 1.4 GHz 64-bit </a:t>
                </a:r>
                <a:r>
                  <a:rPr lang="en-US" i="0" strike="noStrike">
                    <a:solidFill>
                      <a:schemeClr val="bg1"/>
                    </a:solidFill>
                    <a:effectLst/>
                    <a:latin typeface="Arial" panose="020B0604020202020204" pitchFamily="34" charset="0"/>
                    <a:hlinkClick r:id="rId3" tooltip="Multi-core processor">
                      <a:extLst>
                        <a:ext uri="{A12FA001-AC4F-418D-AE19-62706E023703}">
                          <ahyp:hlinkClr xmlns:ahyp="http://schemas.microsoft.com/office/drawing/2018/hyperlinkcolor" val="tx"/>
                        </a:ext>
                      </a:extLst>
                    </a:hlinkClick>
                  </a:rPr>
                  <a:t>quad core</a:t>
                </a:r>
                <a:r>
                  <a:rPr lang="en-US" i="0">
                    <a:solidFill>
                      <a:schemeClr val="bg1"/>
                    </a:solidFill>
                    <a:effectLst/>
                    <a:latin typeface="Arial" panose="020B0604020202020204" pitchFamily="34" charset="0"/>
                  </a:rPr>
                  <a:t> </a:t>
                </a:r>
                <a:r>
                  <a:rPr lang="en-US" i="0" strike="noStrike">
                    <a:solidFill>
                      <a:schemeClr val="bg1"/>
                    </a:solidFill>
                    <a:effectLst/>
                    <a:latin typeface="Arial" panose="020B0604020202020204" pitchFamily="34" charset="0"/>
                    <a:hlinkClick r:id="rId4" tooltip="ARM Cortex-A53">
                      <a:extLst>
                        <a:ext uri="{A12FA001-AC4F-418D-AE19-62706E023703}">
                          <ahyp:hlinkClr xmlns:ahyp="http://schemas.microsoft.com/office/drawing/2018/hyperlinkcolor" val="tx"/>
                        </a:ext>
                      </a:extLst>
                    </a:hlinkClick>
                  </a:rPr>
                  <a:t>ARM Cortex-A53</a:t>
                </a:r>
                <a:r>
                  <a:rPr lang="en-US" i="0">
                    <a:solidFill>
                      <a:schemeClr val="bg1"/>
                    </a:solidFill>
                    <a:effectLst/>
                    <a:latin typeface="Arial" panose="020B0604020202020204" pitchFamily="34" charset="0"/>
                  </a:rPr>
                  <a:t> processor</a:t>
                </a:r>
              </a:p>
              <a:p>
                <a:r>
                  <a:rPr lang="en-US" i="0">
                    <a:solidFill>
                      <a:schemeClr val="bg1"/>
                    </a:solidFill>
                    <a:effectLst/>
                    <a:latin typeface="Arial" panose="020B0604020202020204" pitchFamily="34" charset="0"/>
                  </a:rPr>
                  <a:t> on-board </a:t>
                </a:r>
                <a:r>
                  <a:rPr lang="en-US" i="0" strike="noStrike">
                    <a:solidFill>
                      <a:schemeClr val="bg1"/>
                    </a:solidFill>
                    <a:effectLst/>
                    <a:latin typeface="Arial" panose="020B0604020202020204" pitchFamily="34" charset="0"/>
                    <a:hlinkClick r:id="rId5" tooltip="802.11n">
                      <a:extLst>
                        <a:ext uri="{A12FA001-AC4F-418D-AE19-62706E023703}">
                          <ahyp:hlinkClr xmlns:ahyp="http://schemas.microsoft.com/office/drawing/2018/hyperlinkcolor" val="tx"/>
                        </a:ext>
                      </a:extLst>
                    </a:hlinkClick>
                  </a:rPr>
                  <a:t>802.11n</a:t>
                </a:r>
                <a:r>
                  <a:rPr lang="en-US" i="0">
                    <a:solidFill>
                      <a:schemeClr val="bg1"/>
                    </a:solidFill>
                    <a:effectLst/>
                    <a:latin typeface="Arial" panose="020B0604020202020204" pitchFamily="34" charset="0"/>
                  </a:rPr>
                  <a:t> </a:t>
                </a:r>
                <a:r>
                  <a:rPr lang="en-US" i="0" strike="noStrike">
                    <a:solidFill>
                      <a:schemeClr val="bg1"/>
                    </a:solidFill>
                    <a:effectLst/>
                    <a:latin typeface="Arial" panose="020B0604020202020204" pitchFamily="34" charset="0"/>
                    <a:hlinkClick r:id="rId6" tooltip="Wi-Fi">
                      <a:extLst>
                        <a:ext uri="{A12FA001-AC4F-418D-AE19-62706E023703}">
                          <ahyp:hlinkClr xmlns:ahyp="http://schemas.microsoft.com/office/drawing/2018/hyperlinkcolor" val="tx"/>
                        </a:ext>
                      </a:extLst>
                    </a:hlinkClick>
                  </a:rPr>
                  <a:t>Wi-Fi</a:t>
                </a:r>
                <a:r>
                  <a:rPr lang="en-US" strike="noStrike">
                    <a:solidFill>
                      <a:schemeClr val="bg1"/>
                    </a:solidFill>
                    <a:latin typeface="Arial" panose="020B0604020202020204" pitchFamily="34" charset="0"/>
                  </a:rPr>
                  <a:t> </a:t>
                </a:r>
                <a:r>
                  <a:rPr lang="en-US">
                    <a:solidFill>
                      <a:schemeClr val="bg1"/>
                    </a:solidFill>
                    <a:latin typeface="Arial" panose="020B0604020202020204" pitchFamily="34" charset="0"/>
                  </a:rPr>
                  <a:t>,</a:t>
                </a:r>
                <a:r>
                  <a:rPr lang="en-US" i="0" strike="noStrike">
                    <a:solidFill>
                      <a:schemeClr val="bg1"/>
                    </a:solidFill>
                    <a:effectLst/>
                    <a:latin typeface="Arial" panose="020B0604020202020204" pitchFamily="34" charset="0"/>
                    <a:hlinkClick r:id="rId7" tooltip="Bluetooth">
                      <a:extLst>
                        <a:ext uri="{A12FA001-AC4F-418D-AE19-62706E023703}">
                          <ahyp:hlinkClr xmlns:ahyp="http://schemas.microsoft.com/office/drawing/2018/hyperlinkcolor" val="tx"/>
                        </a:ext>
                      </a:extLst>
                    </a:hlinkClick>
                  </a:rPr>
                  <a:t>Bluetooth</a:t>
                </a:r>
                <a:r>
                  <a:rPr lang="en-US" i="0">
                    <a:solidFill>
                      <a:schemeClr val="bg1"/>
                    </a:solidFill>
                    <a:effectLst/>
                    <a:latin typeface="Arial" panose="020B0604020202020204" pitchFamily="34" charset="0"/>
                  </a:rPr>
                  <a:t> and </a:t>
                </a:r>
                <a:r>
                  <a:rPr lang="en-US" i="0">
                    <a:solidFill>
                      <a:srgbClr val="0070C0"/>
                    </a:solidFill>
                    <a:effectLst/>
                    <a:latin typeface="Arial" panose="020B0604020202020204" pitchFamily="34" charset="0"/>
                  </a:rPr>
                  <a:t>8P8C</a:t>
                </a:r>
              </a:p>
              <a:p>
                <a:r>
                  <a:rPr lang="en-US" strike="noStrike">
                    <a:solidFill>
                      <a:schemeClr val="bg1"/>
                    </a:solidFill>
                    <a:latin typeface="Arial" panose="020B0604020202020204" pitchFamily="34" charset="0"/>
                    <a:hlinkClick r:id="rId8" tooltip="Gigabit Ethernet">
                      <a:extLst>
                        <a:ext uri="{A12FA001-AC4F-418D-AE19-62706E023703}">
                          <ahyp:hlinkClr xmlns:ahyp="http://schemas.microsoft.com/office/drawing/2018/hyperlinkcolor" val="tx"/>
                        </a:ext>
                      </a:extLst>
                    </a:hlinkClick>
                  </a:rPr>
                  <a:t>G</a:t>
                </a:r>
                <a:r>
                  <a:rPr lang="en-US" i="0" strike="noStrike">
                    <a:solidFill>
                      <a:schemeClr val="bg1"/>
                    </a:solidFill>
                    <a:effectLst/>
                    <a:latin typeface="Arial" panose="020B0604020202020204" pitchFamily="34" charset="0"/>
                    <a:hlinkClick r:id="rId8" tooltip="Gigabit Ethernet">
                      <a:extLst>
                        <a:ext uri="{A12FA001-AC4F-418D-AE19-62706E023703}">
                          <ahyp:hlinkClr xmlns:ahyp="http://schemas.microsoft.com/office/drawing/2018/hyperlinkcolor" val="tx"/>
                        </a:ext>
                      </a:extLst>
                    </a:hlinkClick>
                  </a:rPr>
                  <a:t>igabit Ethernet</a:t>
                </a:r>
                <a:r>
                  <a:rPr lang="en-US" i="0">
                    <a:solidFill>
                      <a:schemeClr val="bg1"/>
                    </a:solidFill>
                    <a:effectLst/>
                    <a:latin typeface="Arial" panose="020B0604020202020204" pitchFamily="34" charset="0"/>
                  </a:rPr>
                  <a:t> (throughput </a:t>
                </a:r>
                <a14:m>
                  <m:oMath xmlns:m="http://schemas.openxmlformats.org/officeDocument/2006/math">
                    <m:r>
                      <a:rPr lang="en-US" b="1" i="1" smtClean="0">
                        <a:solidFill>
                          <a:schemeClr val="bg1"/>
                        </a:solidFill>
                        <a:effectLst/>
                        <a:latin typeface="Cambria Math" panose="02040503050406030204" pitchFamily="18" charset="0"/>
                        <a:ea typeface="Cambria Math" panose="02040503050406030204" pitchFamily="18" charset="0"/>
                      </a:rPr>
                      <m:t>≤</m:t>
                    </m:r>
                  </m:oMath>
                </a14:m>
                <a:r>
                  <a:rPr lang="en-US" i="0">
                    <a:solidFill>
                      <a:schemeClr val="bg1"/>
                    </a:solidFill>
                    <a:effectLst/>
                    <a:latin typeface="Arial" panose="020B0604020202020204" pitchFamily="34" charset="0"/>
                  </a:rPr>
                  <a:t> 300 </a:t>
                </a:r>
                <a:r>
                  <a:rPr lang="en-US" i="0" strike="noStrike">
                    <a:solidFill>
                      <a:schemeClr val="bg1"/>
                    </a:solidFill>
                    <a:effectLst/>
                    <a:latin typeface="Arial" panose="020B0604020202020204" pitchFamily="34" charset="0"/>
                    <a:hlinkClick r:id="rId9" tooltip="Mbit/s">
                      <a:extLst>
                        <a:ext uri="{A12FA001-AC4F-418D-AE19-62706E023703}">
                          <ahyp:hlinkClr xmlns:ahyp="http://schemas.microsoft.com/office/drawing/2018/hyperlinkcolor" val="tx"/>
                        </a:ext>
                      </a:extLst>
                    </a:hlinkClick>
                  </a:rPr>
                  <a:t>Mbit/s</a:t>
                </a:r>
                <a:r>
                  <a:rPr lang="en-US" i="0">
                    <a:solidFill>
                      <a:schemeClr val="bg1"/>
                    </a:solidFill>
                    <a:effectLst/>
                    <a:latin typeface="Arial" panose="020B0604020202020204" pitchFamily="34" charset="0"/>
                  </a:rPr>
                  <a:t>), 2.4 / 5 GHz </a:t>
                </a:r>
                <a:r>
                  <a:rPr lang="en-US" i="0" strike="noStrike">
                    <a:solidFill>
                      <a:schemeClr val="bg1"/>
                    </a:solidFill>
                    <a:effectLst/>
                    <a:latin typeface="Arial" panose="020B0604020202020204" pitchFamily="34" charset="0"/>
                    <a:hlinkClick r:id="rId10" tooltip="Dual-band">
                      <a:extLst>
                        <a:ext uri="{A12FA001-AC4F-418D-AE19-62706E023703}">
                          <ahyp:hlinkClr xmlns:ahyp="http://schemas.microsoft.com/office/drawing/2018/hyperlinkcolor" val="tx"/>
                        </a:ext>
                      </a:extLst>
                    </a:hlinkClick>
                  </a:rPr>
                  <a:t>dual-band</a:t>
                </a:r>
                <a:r>
                  <a:rPr lang="en-US" i="0">
                    <a:solidFill>
                      <a:schemeClr val="bg1"/>
                    </a:solidFill>
                    <a:effectLst/>
                    <a:latin typeface="Arial" panose="020B0604020202020204" pitchFamily="34" charset="0"/>
                  </a:rPr>
                  <a:t> </a:t>
                </a:r>
                <a:r>
                  <a:rPr lang="en-US" i="0" strike="noStrike">
                    <a:solidFill>
                      <a:schemeClr val="bg1"/>
                    </a:solidFill>
                    <a:effectLst/>
                    <a:latin typeface="Arial" panose="020B0604020202020204" pitchFamily="34" charset="0"/>
                    <a:hlinkClick r:id="rId11" tooltip="802.11ac">
                      <a:extLst>
                        <a:ext uri="{A12FA001-AC4F-418D-AE19-62706E023703}">
                          <ahyp:hlinkClr xmlns:ahyp="http://schemas.microsoft.com/office/drawing/2018/hyperlinkcolor" val="tx"/>
                        </a:ext>
                      </a:extLst>
                    </a:hlinkClick>
                  </a:rPr>
                  <a:t>802.11ac</a:t>
                </a:r>
                <a:r>
                  <a:rPr lang="en-US" i="0">
                    <a:solidFill>
                      <a:schemeClr val="bg1"/>
                    </a:solidFill>
                    <a:effectLst/>
                    <a:latin typeface="Arial" panose="020B0604020202020204" pitchFamily="34" charset="0"/>
                  </a:rPr>
                  <a:t> Wi-Fi (100 Mbit/s).</a:t>
                </a:r>
              </a:p>
              <a:p>
                <a:r>
                  <a:rPr lang="en-US" i="0" strike="noStrike">
                    <a:solidFill>
                      <a:schemeClr val="bg1"/>
                    </a:solidFill>
                    <a:effectLst/>
                    <a:latin typeface="Arial" panose="020B0604020202020204" pitchFamily="34" charset="0"/>
                    <a:hlinkClick r:id="rId12" tooltip="USB-bootable Linux distribution">
                      <a:extLst>
                        <a:ext uri="{A12FA001-AC4F-418D-AE19-62706E023703}">
                          <ahyp:hlinkClr xmlns:ahyp="http://schemas.microsoft.com/office/drawing/2018/hyperlinkcolor" val="tx"/>
                        </a:ext>
                      </a:extLst>
                    </a:hlinkClick>
                  </a:rPr>
                  <a:t>USB boot</a:t>
                </a:r>
                <a:r>
                  <a:rPr lang="en-US" i="0">
                    <a:solidFill>
                      <a:schemeClr val="bg1"/>
                    </a:solidFill>
                    <a:effectLst/>
                    <a:latin typeface="Arial" panose="020B0604020202020204" pitchFamily="34" charset="0"/>
                  </a:rPr>
                  <a:t> and </a:t>
                </a:r>
                <a:r>
                  <a:rPr lang="en-US" i="0" strike="noStrike">
                    <a:solidFill>
                      <a:schemeClr val="bg1"/>
                    </a:solidFill>
                    <a:effectLst/>
                    <a:latin typeface="Arial" panose="020B0604020202020204" pitchFamily="34" charset="0"/>
                    <a:hlinkClick r:id="rId13" tooltip="Network booting">
                      <a:extLst>
                        <a:ext uri="{A12FA001-AC4F-418D-AE19-62706E023703}">
                          <ahyp:hlinkClr xmlns:ahyp="http://schemas.microsoft.com/office/drawing/2018/hyperlinkcolor" val="tx"/>
                        </a:ext>
                      </a:extLst>
                    </a:hlinkClick>
                  </a:rPr>
                  <a:t>network boot</a:t>
                </a:r>
                <a:r>
                  <a:rPr lang="en-US" i="0">
                    <a:solidFill>
                      <a:schemeClr val="bg1"/>
                    </a:solidFill>
                    <a:effectLst/>
                    <a:latin typeface="Arial" panose="020B0604020202020204" pitchFamily="34" charset="0"/>
                  </a:rPr>
                  <a:t> (an </a:t>
                </a:r>
                <a:r>
                  <a:rPr lang="en-US" i="0" strike="noStrike">
                    <a:solidFill>
                      <a:schemeClr val="bg1"/>
                    </a:solidFill>
                    <a:effectLst/>
                    <a:latin typeface="Arial" panose="020B0604020202020204" pitchFamily="34" charset="0"/>
                    <a:hlinkClick r:id="rId14" tooltip="SD card">
                      <a:extLst>
                        <a:ext uri="{A12FA001-AC4F-418D-AE19-62706E023703}">
                          <ahyp:hlinkClr xmlns:ahyp="http://schemas.microsoft.com/office/drawing/2018/hyperlinkcolor" val="tx"/>
                        </a:ext>
                      </a:extLst>
                    </a:hlinkClick>
                  </a:rPr>
                  <a:t>SD card</a:t>
                </a:r>
                <a:r>
                  <a:rPr lang="en-US" i="0">
                    <a:solidFill>
                      <a:schemeClr val="bg1"/>
                    </a:solidFill>
                    <a:effectLst/>
                    <a:latin typeface="Arial" panose="020B0604020202020204" pitchFamily="34" charset="0"/>
                  </a:rPr>
                  <a:t> is no longer required).</a:t>
                </a:r>
              </a:p>
              <a:p>
                <a:r>
                  <a:rPr lang="en-US">
                    <a:solidFill>
                      <a:schemeClr val="bg1"/>
                    </a:solidFill>
                    <a:latin typeface="Arial" panose="020B0604020202020204" pitchFamily="34" charset="0"/>
                    <a:hlinkClick r:id="rId15" tooltip="Power over Ethernet">
                      <a:extLst>
                        <a:ext uri="{A12FA001-AC4F-418D-AE19-62706E023703}">
                          <ahyp:hlinkClr xmlns:ahyp="http://schemas.microsoft.com/office/drawing/2018/hyperlinkcolor" val="tx"/>
                        </a:ext>
                      </a:extLst>
                    </a:hlinkClick>
                  </a:rPr>
                  <a:t>Power over Ethernet</a:t>
                </a:r>
                <a:r>
                  <a:rPr lang="en-US">
                    <a:solidFill>
                      <a:schemeClr val="bg1"/>
                    </a:solidFill>
                    <a:latin typeface="Arial" panose="020B0604020202020204" pitchFamily="34" charset="0"/>
                  </a:rPr>
                  <a:t> (PoE) and Hardware Attached on Top (</a:t>
                </a:r>
                <a:r>
                  <a:rPr lang="en-US">
                    <a:solidFill>
                      <a:schemeClr val="bg1"/>
                    </a:solidFill>
                    <a:latin typeface="Arial" panose="020B0604020202020204" pitchFamily="34" charset="0"/>
                    <a:hlinkClick r:id="rId16">
                      <a:extLst>
                        <a:ext uri="{A12FA001-AC4F-418D-AE19-62706E023703}">
                          <ahyp:hlinkClr xmlns:ahyp="http://schemas.microsoft.com/office/drawing/2018/hyperlinkcolor" val="tx"/>
                        </a:ext>
                      </a:extLst>
                    </a:hlinkClick>
                  </a:rPr>
                  <a:t>HAT</a:t>
                </a:r>
                <a:r>
                  <a:rPr lang="en-US">
                    <a:solidFill>
                      <a:schemeClr val="bg1"/>
                    </a:solidFill>
                    <a:latin typeface="Arial" panose="020B0604020202020204" pitchFamily="34" charset="0"/>
                  </a:rPr>
                  <a:t>)	</a:t>
                </a:r>
              </a:p>
              <a:p>
                <a:r>
                  <a:rPr lang="en-US">
                    <a:solidFill>
                      <a:schemeClr val="bg1"/>
                    </a:solidFill>
                    <a:latin typeface="Arial" panose="020B0604020202020204" pitchFamily="34" charset="0"/>
                  </a:rPr>
                  <a:t>O</a:t>
                </a:r>
                <a:r>
                  <a:rPr lang="en-US" b="0" i="0">
                    <a:solidFill>
                      <a:schemeClr val="bg1"/>
                    </a:solidFill>
                    <a:effectLst/>
                    <a:latin typeface="Arial" panose="020B0604020202020204" pitchFamily="34" charset="0"/>
                  </a:rPr>
                  <a:t>n-board memory System (</a:t>
                </a:r>
                <a:r>
                  <a:rPr lang="en-US">
                    <a:solidFill>
                      <a:schemeClr val="bg1"/>
                    </a:solidFill>
                    <a:latin typeface="Arial" panose="020B0604020202020204" pitchFamily="34" charset="0"/>
                  </a:rPr>
                  <a:t>4 GB)</a:t>
                </a:r>
              </a:p>
              <a:p>
                <a:endParaRPr lang="en-US">
                  <a:solidFill>
                    <a:schemeClr val="bg1"/>
                  </a:solidFill>
                  <a:latin typeface="Arial" panose="020B0604020202020204" pitchFamily="34" charset="0"/>
                </a:endParaRPr>
              </a:p>
              <a:p>
                <a:r>
                  <a:rPr lang="en-US">
                    <a:solidFill>
                      <a:schemeClr val="bg1"/>
                    </a:solidFill>
                    <a:latin typeface="Arial" panose="020B0604020202020204" pitchFamily="34" charset="0"/>
                  </a:rPr>
                  <a:t>GPIO pins support common communication protocols like </a:t>
                </a:r>
              </a:p>
              <a:p>
                <a:r>
                  <a:rPr lang="en-US">
                    <a:solidFill>
                      <a:schemeClr val="bg2">
                        <a:lumMod val="90000"/>
                        <a:lumOff val="10000"/>
                      </a:schemeClr>
                    </a:solidFill>
                    <a:latin typeface="Arial" panose="020B0604020202020204" pitchFamily="34" charset="0"/>
                  </a:rPr>
                  <a:t>HDMI</a:t>
                </a:r>
                <a:r>
                  <a:rPr lang="en-US">
                    <a:solidFill>
                      <a:schemeClr val="bg1"/>
                    </a:solidFill>
                    <a:latin typeface="Arial" panose="020B0604020202020204" pitchFamily="34" charset="0"/>
                  </a:rPr>
                  <a:t>, </a:t>
                </a:r>
                <a:r>
                  <a:rPr lang="en-US">
                    <a:solidFill>
                      <a:schemeClr val="accent3">
                        <a:lumMod val="75000"/>
                      </a:schemeClr>
                    </a:solidFill>
                    <a:latin typeface="Arial" panose="020B0604020202020204" pitchFamily="34" charset="0"/>
                  </a:rPr>
                  <a:t>Composite video</a:t>
                </a:r>
              </a:p>
              <a:p>
                <a:endParaRPr lang="en-US">
                  <a:solidFill>
                    <a:schemeClr val="bg1"/>
                  </a:solidFill>
                </a:endParaRPr>
              </a:p>
            </p:txBody>
          </p:sp>
        </mc:Choice>
        <mc:Fallback xmlns="">
          <p:sp>
            <p:nvSpPr>
              <p:cNvPr id="9" name="Content Placeholder 8">
                <a:extLst>
                  <a:ext uri="{FF2B5EF4-FFF2-40B4-BE49-F238E27FC236}">
                    <a16:creationId xmlns:a16="http://schemas.microsoft.com/office/drawing/2014/main" id="{0839DBFF-C7AE-4A11-A47A-527854FA26DE}"/>
                  </a:ext>
                </a:extLst>
              </p:cNvPr>
              <p:cNvSpPr>
                <a:spLocks noGrp="1" noRot="1" noChangeAspect="1" noMove="1" noResize="1" noEditPoints="1" noAdjustHandles="1" noChangeArrowheads="1" noChangeShapeType="1" noTextEdit="1"/>
              </p:cNvSpPr>
              <p:nvPr>
                <p:ph idx="1"/>
              </p:nvPr>
            </p:nvSpPr>
            <p:spPr>
              <a:xfrm>
                <a:off x="550863" y="939479"/>
                <a:ext cx="11090274" cy="4533268"/>
              </a:xfrm>
              <a:blipFill>
                <a:blip r:embed="rId17"/>
                <a:stretch>
                  <a:fillRect l="-1319" t="-1613" b="-981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04AA4153-69C7-48C2-883A-1D60FE324DFA}"/>
              </a:ext>
            </a:extLst>
          </p:cNvPr>
          <p:cNvSpPr>
            <a:spLocks noGrp="1"/>
          </p:cNvSpPr>
          <p:nvPr>
            <p:ph type="sldNum" sz="quarter" idx="12"/>
          </p:nvPr>
        </p:nvSpPr>
        <p:spPr/>
        <p:txBody>
          <a:bodyPr/>
          <a:lstStyle/>
          <a:p>
            <a:fld id="{DBA1B0FB-D917-4C8C-928F-313BD683BF39}" type="slidenum">
              <a:rPr lang="en-US" smtClean="0"/>
              <a:t>60</a:t>
            </a:fld>
            <a:endParaRPr lang="en-US"/>
          </a:p>
        </p:txBody>
      </p:sp>
      <p:sp>
        <p:nvSpPr>
          <p:cNvPr id="10" name="TextBox 9">
            <a:extLst>
              <a:ext uri="{FF2B5EF4-FFF2-40B4-BE49-F238E27FC236}">
                <a16:creationId xmlns:a16="http://schemas.microsoft.com/office/drawing/2014/main" id="{265DC5EE-2873-452B-B6C2-46762B28B4B5}"/>
              </a:ext>
            </a:extLst>
          </p:cNvPr>
          <p:cNvSpPr txBox="1"/>
          <p:nvPr/>
        </p:nvSpPr>
        <p:spPr>
          <a:xfrm>
            <a:off x="8792570" y="2505099"/>
            <a:ext cx="3084393" cy="2308324"/>
          </a:xfrm>
          <a:prstGeom prst="rect">
            <a:avLst/>
          </a:prstGeom>
          <a:noFill/>
          <a:ln w="28575">
            <a:solidFill>
              <a:srgbClr val="FF0000"/>
            </a:solidFill>
          </a:ln>
        </p:spPr>
        <p:txBody>
          <a:bodyPr wrap="square" rtlCol="0">
            <a:spAutoFit/>
          </a:bodyPr>
          <a:lstStyle/>
          <a:p>
            <a:pPr algn="just"/>
            <a:r>
              <a:rPr lang="en-US" b="0" i="0">
                <a:solidFill>
                  <a:srgbClr val="FF0000"/>
                </a:solidFill>
                <a:effectLst/>
                <a:latin typeface="Arial" panose="020B0604020202020204" pitchFamily="34" charset="0"/>
              </a:rPr>
              <a:t> HAT board carries a small EEPROM containing the relevant details of the board, so that the Raspberry Pi's OS is informed of the HAT, and the technical details of it, relevant to the OS using the HAT.</a:t>
            </a:r>
            <a:endParaRPr lang="en-US">
              <a:solidFill>
                <a:srgbClr val="FF0000"/>
              </a:solidFill>
            </a:endParaRPr>
          </a:p>
        </p:txBody>
      </p:sp>
      <p:sp>
        <p:nvSpPr>
          <p:cNvPr id="14" name="TextBox 13">
            <a:extLst>
              <a:ext uri="{FF2B5EF4-FFF2-40B4-BE49-F238E27FC236}">
                <a16:creationId xmlns:a16="http://schemas.microsoft.com/office/drawing/2014/main" id="{72D9362E-9E35-4860-B33E-8CF63A0DFA02}"/>
              </a:ext>
            </a:extLst>
          </p:cNvPr>
          <p:cNvSpPr txBox="1"/>
          <p:nvPr/>
        </p:nvSpPr>
        <p:spPr>
          <a:xfrm>
            <a:off x="550862" y="5862818"/>
            <a:ext cx="5508744" cy="923330"/>
          </a:xfrm>
          <a:prstGeom prst="rect">
            <a:avLst/>
          </a:prstGeom>
          <a:noFill/>
          <a:ln w="28575">
            <a:solidFill>
              <a:schemeClr val="bg2">
                <a:lumMod val="90000"/>
                <a:lumOff val="10000"/>
              </a:schemeClr>
            </a:solidFill>
          </a:ln>
        </p:spPr>
        <p:txBody>
          <a:bodyPr wrap="square" lIns="91440" tIns="45720" rIns="91440" bIns="45720" rtlCol="0" anchor="t">
            <a:spAutoFit/>
          </a:bodyPr>
          <a:lstStyle/>
          <a:p>
            <a:r>
              <a:rPr lang="en-US" b="0" i="0">
                <a:solidFill>
                  <a:schemeClr val="bg2">
                    <a:lumMod val="90000"/>
                    <a:lumOff val="10000"/>
                  </a:schemeClr>
                </a:solidFill>
                <a:effectLst/>
                <a:latin typeface="Arial"/>
                <a:cs typeface="Arial"/>
              </a:rPr>
              <a:t>audio/video </a:t>
            </a:r>
            <a:r>
              <a:rPr lang="en-US" b="0" i="0" u="none" strike="noStrike">
                <a:solidFill>
                  <a:schemeClr val="bg2">
                    <a:lumMod val="90000"/>
                    <a:lumOff val="10000"/>
                  </a:schemeClr>
                </a:solidFill>
                <a:effectLst/>
                <a:latin typeface="Arial"/>
                <a:cs typeface="Arial"/>
              </a:rPr>
              <a:t>interface</a:t>
            </a:r>
            <a:r>
              <a:rPr lang="en-US" b="0" i="0">
                <a:solidFill>
                  <a:schemeClr val="bg2">
                    <a:lumMod val="90000"/>
                    <a:lumOff val="10000"/>
                  </a:schemeClr>
                </a:solidFill>
                <a:effectLst/>
                <a:latin typeface="Arial"/>
                <a:cs typeface="Arial"/>
              </a:rPr>
              <a:t> for transmitting </a:t>
            </a:r>
            <a:r>
              <a:rPr lang="en-US" b="0" i="0" u="none" strike="noStrike">
                <a:solidFill>
                  <a:schemeClr val="bg2">
                    <a:lumMod val="90000"/>
                    <a:lumOff val="10000"/>
                  </a:schemeClr>
                </a:solidFill>
                <a:effectLst/>
                <a:latin typeface="Arial"/>
                <a:cs typeface="Arial"/>
              </a:rPr>
              <a:t>uncompressed</a:t>
            </a:r>
            <a:r>
              <a:rPr lang="en-US">
                <a:solidFill>
                  <a:schemeClr val="bg2">
                    <a:lumMod val="90000"/>
                    <a:lumOff val="10000"/>
                  </a:schemeClr>
                </a:solidFill>
                <a:latin typeface="Arial"/>
                <a:cs typeface="Arial"/>
              </a:rPr>
              <a:t> </a:t>
            </a:r>
            <a:endParaRPr lang="en-US" b="0" i="0" u="none" strike="noStrike">
              <a:solidFill>
                <a:schemeClr val="bg2">
                  <a:lumMod val="90000"/>
                  <a:lumOff val="10000"/>
                </a:schemeClr>
              </a:solidFill>
              <a:effectLst/>
              <a:latin typeface="Arial" panose="020B0604020202020204" pitchFamily="34" charset="0"/>
              <a:hlinkClick r:id="rId18" tooltip="Uncompressed video">
                <a:extLst>
                  <a:ext uri="{A12FA001-AC4F-418D-AE19-62706E023703}">
                    <ahyp:hlinkClr xmlns:ahyp="http://schemas.microsoft.com/office/drawing/2018/hyperlinkcolor" val="tx"/>
                  </a:ext>
                </a:extLst>
              </a:hlinkClick>
            </a:endParaRPr>
          </a:p>
          <a:p>
            <a:r>
              <a:rPr lang="en-US" b="0" i="0" u="none" strike="noStrike">
                <a:solidFill>
                  <a:schemeClr val="bg2">
                    <a:lumMod val="90000"/>
                    <a:lumOff val="10000"/>
                  </a:schemeClr>
                </a:solidFill>
                <a:effectLst/>
                <a:latin typeface="Arial"/>
                <a:cs typeface="Arial"/>
              </a:rPr>
              <a:t>video</a:t>
            </a:r>
            <a:r>
              <a:rPr lang="en-US" b="0" i="0">
                <a:solidFill>
                  <a:schemeClr val="bg2">
                    <a:lumMod val="90000"/>
                    <a:lumOff val="10000"/>
                  </a:schemeClr>
                </a:solidFill>
                <a:effectLst/>
                <a:latin typeface="Arial"/>
                <a:cs typeface="Arial"/>
              </a:rPr>
              <a:t> data and compressed or uncompressed </a:t>
            </a:r>
            <a:r>
              <a:rPr lang="en-US" b="0" i="0" u="none" strike="noStrike">
                <a:solidFill>
                  <a:schemeClr val="bg2">
                    <a:lumMod val="90000"/>
                    <a:lumOff val="10000"/>
                  </a:schemeClr>
                </a:solidFill>
                <a:effectLst/>
                <a:latin typeface="Arial"/>
                <a:cs typeface="Arial"/>
              </a:rPr>
              <a:t>digital audio</a:t>
            </a:r>
            <a:r>
              <a:rPr lang="en-US" b="0" i="0">
                <a:solidFill>
                  <a:schemeClr val="bg2">
                    <a:lumMod val="90000"/>
                    <a:lumOff val="10000"/>
                  </a:schemeClr>
                </a:solidFill>
                <a:effectLst/>
                <a:latin typeface="Arial"/>
                <a:cs typeface="Arial"/>
              </a:rPr>
              <a:t> data from an HDMI-compliant source device.</a:t>
            </a:r>
            <a:endParaRPr lang="en-US">
              <a:solidFill>
                <a:schemeClr val="bg2">
                  <a:lumMod val="90000"/>
                  <a:lumOff val="10000"/>
                </a:schemeClr>
              </a:solidFill>
              <a:latin typeface="Arial"/>
              <a:cs typeface="Arial"/>
            </a:endParaRPr>
          </a:p>
        </p:txBody>
      </p:sp>
      <p:sp>
        <p:nvSpPr>
          <p:cNvPr id="15" name="TextBox 14">
            <a:extLst>
              <a:ext uri="{FF2B5EF4-FFF2-40B4-BE49-F238E27FC236}">
                <a16:creationId xmlns:a16="http://schemas.microsoft.com/office/drawing/2014/main" id="{E00D821A-2595-447D-9180-0277FE6B2F2D}"/>
              </a:ext>
            </a:extLst>
          </p:cNvPr>
          <p:cNvSpPr txBox="1"/>
          <p:nvPr/>
        </p:nvSpPr>
        <p:spPr>
          <a:xfrm>
            <a:off x="6204043" y="5849170"/>
            <a:ext cx="5508744" cy="923330"/>
          </a:xfrm>
          <a:prstGeom prst="rect">
            <a:avLst/>
          </a:prstGeom>
          <a:noFill/>
          <a:ln w="28575">
            <a:solidFill>
              <a:schemeClr val="accent3">
                <a:lumMod val="75000"/>
              </a:schemeClr>
            </a:solidFill>
          </a:ln>
        </p:spPr>
        <p:txBody>
          <a:bodyPr wrap="square" lIns="91440" tIns="45720" rIns="91440" bIns="45720" rtlCol="0" anchor="t">
            <a:spAutoFit/>
          </a:bodyPr>
          <a:lstStyle/>
          <a:p>
            <a:r>
              <a:rPr lang="en-US" b="0" i="0">
                <a:solidFill>
                  <a:schemeClr val="accent3">
                    <a:lumMod val="75000"/>
                  </a:schemeClr>
                </a:solidFill>
                <a:effectLst/>
                <a:latin typeface="Arial"/>
                <a:cs typeface="Arial"/>
              </a:rPr>
              <a:t>an </a:t>
            </a:r>
            <a:r>
              <a:rPr lang="en-US" b="0" i="0" u="none" strike="noStrike">
                <a:solidFill>
                  <a:schemeClr val="accent3">
                    <a:lumMod val="75000"/>
                  </a:schemeClr>
                </a:solidFill>
                <a:effectLst/>
                <a:latin typeface="Arial"/>
                <a:cs typeface="Arial"/>
              </a:rPr>
              <a:t>analog video</a:t>
            </a:r>
            <a:r>
              <a:rPr lang="en-US" b="0" i="0">
                <a:solidFill>
                  <a:schemeClr val="accent3">
                    <a:lumMod val="75000"/>
                  </a:schemeClr>
                </a:solidFill>
                <a:effectLst/>
                <a:latin typeface="Arial"/>
                <a:cs typeface="Arial"/>
              </a:rPr>
              <a:t> signal format that carries </a:t>
            </a:r>
            <a:r>
              <a:rPr lang="en-US" b="0" i="0" u="none" strike="noStrike">
                <a:solidFill>
                  <a:schemeClr val="accent3">
                    <a:lumMod val="75000"/>
                  </a:schemeClr>
                </a:solidFill>
                <a:effectLst/>
                <a:latin typeface="Arial"/>
                <a:cs typeface="Arial"/>
              </a:rPr>
              <a:t>standard-definition</a:t>
            </a:r>
            <a:r>
              <a:rPr lang="en-US" b="0" i="0">
                <a:solidFill>
                  <a:schemeClr val="accent3">
                    <a:lumMod val="75000"/>
                  </a:schemeClr>
                </a:solidFill>
                <a:effectLst/>
                <a:latin typeface="Arial"/>
                <a:cs typeface="Arial"/>
              </a:rPr>
              <a:t> video (typically at </a:t>
            </a:r>
            <a:r>
              <a:rPr lang="en-US" b="0" i="0" u="none" strike="noStrike">
                <a:solidFill>
                  <a:schemeClr val="accent3">
                    <a:lumMod val="75000"/>
                  </a:schemeClr>
                </a:solidFill>
                <a:effectLst/>
                <a:latin typeface="Arial"/>
                <a:cs typeface="Arial"/>
              </a:rPr>
              <a:t>480i</a:t>
            </a:r>
            <a:r>
              <a:rPr lang="en-US" b="0" i="0">
                <a:solidFill>
                  <a:schemeClr val="accent3">
                    <a:lumMod val="75000"/>
                  </a:schemeClr>
                </a:solidFill>
                <a:effectLst/>
                <a:latin typeface="Arial"/>
                <a:cs typeface="Arial"/>
              </a:rPr>
              <a:t> or </a:t>
            </a:r>
            <a:r>
              <a:rPr lang="en-US" b="0" i="0" u="none" strike="noStrike">
                <a:solidFill>
                  <a:schemeClr val="accent3">
                    <a:lumMod val="75000"/>
                  </a:schemeClr>
                </a:solidFill>
                <a:effectLst/>
                <a:latin typeface="Arial"/>
                <a:cs typeface="Arial"/>
              </a:rPr>
              <a:t>576i</a:t>
            </a:r>
            <a:r>
              <a:rPr lang="en-US" b="0" i="0">
                <a:solidFill>
                  <a:schemeClr val="accent3">
                    <a:lumMod val="75000"/>
                  </a:schemeClr>
                </a:solidFill>
                <a:effectLst/>
                <a:latin typeface="Arial"/>
                <a:cs typeface="Arial"/>
              </a:rPr>
              <a:t> </a:t>
            </a:r>
            <a:r>
              <a:rPr lang="en-US" b="0" i="0" u="none" strike="noStrike">
                <a:solidFill>
                  <a:schemeClr val="accent3">
                    <a:lumMod val="75000"/>
                  </a:schemeClr>
                </a:solidFill>
                <a:effectLst/>
                <a:latin typeface="Arial"/>
                <a:cs typeface="Arial"/>
              </a:rPr>
              <a:t>resolution</a:t>
            </a:r>
            <a:r>
              <a:rPr lang="en-US" b="0" i="0">
                <a:solidFill>
                  <a:schemeClr val="accent3">
                    <a:lumMod val="75000"/>
                  </a:schemeClr>
                </a:solidFill>
                <a:effectLst/>
                <a:latin typeface="Arial"/>
                <a:cs typeface="Arial"/>
              </a:rPr>
              <a:t>) as a single channel.</a:t>
            </a:r>
            <a:endParaRPr lang="en-US">
              <a:solidFill>
                <a:schemeClr val="accent3">
                  <a:lumMod val="75000"/>
                </a:schemeClr>
              </a:solidFill>
              <a:latin typeface="Arial"/>
              <a:cs typeface="Arial"/>
            </a:endParaRPr>
          </a:p>
        </p:txBody>
      </p:sp>
      <p:cxnSp>
        <p:nvCxnSpPr>
          <p:cNvPr id="17" name="Connector: Elbow 16">
            <a:extLst>
              <a:ext uri="{FF2B5EF4-FFF2-40B4-BE49-F238E27FC236}">
                <a16:creationId xmlns:a16="http://schemas.microsoft.com/office/drawing/2014/main" id="{555191C0-ED31-437F-B767-0D48745DBF47}"/>
              </a:ext>
            </a:extLst>
          </p:cNvPr>
          <p:cNvCxnSpPr>
            <a:cxnSpLocks/>
            <a:endCxn id="14" idx="1"/>
          </p:cNvCxnSpPr>
          <p:nvPr/>
        </p:nvCxnSpPr>
        <p:spPr>
          <a:xfrm rot="5400000">
            <a:off x="305014" y="5878869"/>
            <a:ext cx="691463" cy="199765"/>
          </a:xfrm>
          <a:prstGeom prst="bentConnector4">
            <a:avLst>
              <a:gd name="adj1" fmla="val -5094"/>
              <a:gd name="adj2" fmla="val 269089"/>
            </a:avLst>
          </a:prstGeom>
          <a:ln w="57150">
            <a:solidFill>
              <a:schemeClr val="bg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919931F-BD87-4E4E-AE42-FCA4A9B74F8E}"/>
              </a:ext>
            </a:extLst>
          </p:cNvPr>
          <p:cNvCxnSpPr>
            <a:cxnSpLocks/>
            <a:endCxn id="15" idx="0"/>
          </p:cNvCxnSpPr>
          <p:nvPr/>
        </p:nvCxnSpPr>
        <p:spPr>
          <a:xfrm>
            <a:off x="3534770" y="5633020"/>
            <a:ext cx="5423645" cy="216150"/>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1D8546E-3AA0-4FBC-8793-BE590DF54C9C}"/>
              </a:ext>
            </a:extLst>
          </p:cNvPr>
          <p:cNvSpPr txBox="1"/>
          <p:nvPr/>
        </p:nvSpPr>
        <p:spPr>
          <a:xfrm>
            <a:off x="4672082" y="3694788"/>
            <a:ext cx="4024232" cy="923330"/>
          </a:xfrm>
          <a:prstGeom prst="rect">
            <a:avLst/>
          </a:prstGeom>
          <a:noFill/>
          <a:ln w="38100">
            <a:solidFill>
              <a:srgbClr val="C00000"/>
            </a:solidFill>
          </a:ln>
        </p:spPr>
        <p:txBody>
          <a:bodyPr wrap="square" lIns="91440" tIns="45720" rIns="91440" bIns="45720" rtlCol="0" anchor="t">
            <a:spAutoFit/>
          </a:bodyPr>
          <a:lstStyle>
            <a:defPPr>
              <a:defRPr lang="en-US"/>
            </a:defPPr>
            <a:lvl1pPr marL="285750" indent="-285750">
              <a:buFont typeface="Arial" panose="020B0604020202020204" pitchFamily="34" charset="0"/>
              <a:buChar char="•"/>
              <a:defRPr>
                <a:solidFill>
                  <a:srgbClr val="C00000"/>
                </a:solidFill>
              </a:defRPr>
            </a:lvl1pPr>
          </a:lstStyle>
          <a:p>
            <a:r>
              <a:rPr lang="en-US"/>
              <a:t>is a synchronous, multi-master, multi-slave, packet switched, single-ended, serial communication bus </a:t>
            </a:r>
          </a:p>
        </p:txBody>
      </p:sp>
      <p:cxnSp>
        <p:nvCxnSpPr>
          <p:cNvPr id="31" name="Connector: Elbow 30">
            <a:extLst>
              <a:ext uri="{FF2B5EF4-FFF2-40B4-BE49-F238E27FC236}">
                <a16:creationId xmlns:a16="http://schemas.microsoft.com/office/drawing/2014/main" id="{D64F635E-111A-4F2D-A467-1CC1CA72432A}"/>
              </a:ext>
            </a:extLst>
          </p:cNvPr>
          <p:cNvCxnSpPr>
            <a:cxnSpLocks/>
            <a:stCxn id="37" idx="0"/>
            <a:endCxn id="30" idx="1"/>
          </p:cNvCxnSpPr>
          <p:nvPr/>
        </p:nvCxnSpPr>
        <p:spPr>
          <a:xfrm rot="16200000" flipV="1">
            <a:off x="5714929" y="3113607"/>
            <a:ext cx="693905" cy="2779597"/>
          </a:xfrm>
          <a:prstGeom prst="bentConnector4">
            <a:avLst>
              <a:gd name="adj1" fmla="val 16734"/>
              <a:gd name="adj2" fmla="val 113625"/>
            </a:avLst>
          </a:prstGeom>
          <a:noFill/>
          <a:ln w="38100">
            <a:solidFill>
              <a:srgbClr val="C00000"/>
            </a:solidFill>
          </a:ln>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364B7B-EC81-4CE7-BBD5-96EF4595A228}"/>
                  </a:ext>
                </a:extLst>
              </p:cNvPr>
              <p:cNvSpPr txBox="1"/>
              <p:nvPr/>
            </p:nvSpPr>
            <p:spPr>
              <a:xfrm>
                <a:off x="7212844" y="4850358"/>
                <a:ext cx="477669" cy="369332"/>
              </a:xfrm>
              <a:prstGeom prst="rect">
                <a:avLst/>
              </a:prstGeom>
              <a:noFill/>
              <a:ln w="38100">
                <a:solidFill>
                  <a:srgbClr val="C00000"/>
                </a:solidFill>
              </a:ln>
            </p:spPr>
            <p:txBody>
              <a:bodyPr wrap="square" rtlCol="0">
                <a:spAutoFit/>
              </a:bodyPr>
              <a:lstStyle>
                <a:defPPr>
                  <a:defRPr lang="en-US"/>
                </a:defPPr>
                <a:lvl1pPr marL="285750" indent="-285750">
                  <a:buFont typeface="Arial" panose="020B0604020202020204" pitchFamily="34" charset="0"/>
                  <a:buChar char="•"/>
                  <a:defRPr>
                    <a:solidFill>
                      <a:srgbClr val="C00000"/>
                    </a:solidFill>
                  </a:defRPr>
                </a:lvl1pPr>
              </a:lstStyle>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I</m:t>
                          </m:r>
                        </m:e>
                        <m:sup>
                          <m:r>
                            <a:rPr lang="en-US">
                              <a:latin typeface="Cambria Math" panose="02040503050406030204" pitchFamily="18" charset="0"/>
                            </a:rPr>
                            <m:t>2</m:t>
                          </m:r>
                        </m:sup>
                      </m:sSup>
                      <m:r>
                        <m:rPr>
                          <m:sty m:val="p"/>
                        </m:rPr>
                        <a:rPr lang="en-US">
                          <a:latin typeface="Cambria Math" panose="02040503050406030204" pitchFamily="18" charset="0"/>
                        </a:rPr>
                        <m:t>C</m:t>
                      </m:r>
                    </m:oMath>
                  </m:oMathPara>
                </a14:m>
                <a:endParaRPr lang="en-US"/>
              </a:p>
            </p:txBody>
          </p:sp>
        </mc:Choice>
        <mc:Fallback xmlns="">
          <p:sp>
            <p:nvSpPr>
              <p:cNvPr id="37" name="TextBox 36">
                <a:extLst>
                  <a:ext uri="{FF2B5EF4-FFF2-40B4-BE49-F238E27FC236}">
                    <a16:creationId xmlns:a16="http://schemas.microsoft.com/office/drawing/2014/main" id="{C9364B7B-EC81-4CE7-BBD5-96EF4595A228}"/>
                  </a:ext>
                </a:extLst>
              </p:cNvPr>
              <p:cNvSpPr txBox="1">
                <a:spLocks noRot="1" noChangeAspect="1" noMove="1" noResize="1" noEditPoints="1" noAdjustHandles="1" noChangeArrowheads="1" noChangeShapeType="1" noTextEdit="1"/>
              </p:cNvSpPr>
              <p:nvPr/>
            </p:nvSpPr>
            <p:spPr>
              <a:xfrm>
                <a:off x="7212844" y="4850358"/>
                <a:ext cx="477669" cy="369332"/>
              </a:xfrm>
              <a:prstGeom prst="rect">
                <a:avLst/>
              </a:prstGeom>
              <a:blipFill>
                <a:blip r:embed="rId19"/>
                <a:stretch>
                  <a:fillRect/>
                </a:stretch>
              </a:blipFill>
              <a:ln w="38100">
                <a:solidFill>
                  <a:srgbClr val="C00000"/>
                </a:solid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58B8A631-2794-403A-80BD-1436CF1980A6}"/>
              </a:ext>
            </a:extLst>
          </p:cNvPr>
          <p:cNvSpPr txBox="1"/>
          <p:nvPr/>
        </p:nvSpPr>
        <p:spPr>
          <a:xfrm>
            <a:off x="6610841" y="1452156"/>
            <a:ext cx="2969887" cy="369332"/>
          </a:xfrm>
          <a:prstGeom prst="rect">
            <a:avLst/>
          </a:prstGeom>
          <a:noFill/>
          <a:ln w="28575">
            <a:solidFill>
              <a:srgbClr val="0070C0"/>
            </a:solidFill>
          </a:ln>
        </p:spPr>
        <p:txBody>
          <a:bodyPr wrap="square" rtlCol="0">
            <a:spAutoFit/>
          </a:bodyPr>
          <a:lstStyle/>
          <a:p>
            <a:pPr algn="ctr"/>
            <a:r>
              <a:rPr lang="fr-FR">
                <a:solidFill>
                  <a:srgbClr val="0070C0"/>
                </a:solidFill>
                <a:latin typeface="Arial" panose="020B0604020202020204" pitchFamily="34" charset="0"/>
              </a:rPr>
              <a:t>8 position 8 contact (8P8C)</a:t>
            </a:r>
            <a:endParaRPr lang="en-US">
              <a:solidFill>
                <a:srgbClr val="0070C0"/>
              </a:solidFill>
              <a:latin typeface="Arial" panose="020B0604020202020204" pitchFamily="34" charset="0"/>
            </a:endParaRPr>
          </a:p>
        </p:txBody>
      </p:sp>
      <p:cxnSp>
        <p:nvCxnSpPr>
          <p:cNvPr id="52" name="Straight Arrow Connector 51">
            <a:extLst>
              <a:ext uri="{FF2B5EF4-FFF2-40B4-BE49-F238E27FC236}">
                <a16:creationId xmlns:a16="http://schemas.microsoft.com/office/drawing/2014/main" id="{C080696B-4584-42B7-8B7B-0EF5AD18E4A8}"/>
              </a:ext>
            </a:extLst>
          </p:cNvPr>
          <p:cNvCxnSpPr/>
          <p:nvPr/>
        </p:nvCxnSpPr>
        <p:spPr>
          <a:xfrm>
            <a:off x="5936776" y="1651379"/>
            <a:ext cx="67406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4DC3CC4-28EB-4B73-B19D-110916ED2DE5}"/>
              </a:ext>
            </a:extLst>
          </p:cNvPr>
          <p:cNvSpPr txBox="1"/>
          <p:nvPr/>
        </p:nvSpPr>
        <p:spPr>
          <a:xfrm>
            <a:off x="630273" y="3164694"/>
            <a:ext cx="477669" cy="369332"/>
          </a:xfrm>
          <a:prstGeom prst="rect">
            <a:avLst/>
          </a:prstGeom>
          <a:noFill/>
          <a:ln w="28575">
            <a:noFill/>
          </a:ln>
        </p:spPr>
        <p:txBody>
          <a:bodyPr wrap="square" rtlCol="0">
            <a:spAutoFit/>
          </a:bodyPr>
          <a:lstStyle/>
          <a:p>
            <a:endParaRPr lang="en-US">
              <a:solidFill>
                <a:schemeClr val="tx1"/>
              </a:solidFill>
              <a:latin typeface="Arial" panose="020B0604020202020204" pitchFamily="34" charset="0"/>
            </a:endParaRPr>
          </a:p>
        </p:txBody>
      </p:sp>
      <p:cxnSp>
        <p:nvCxnSpPr>
          <p:cNvPr id="57" name="Connector: Elbow 56">
            <a:extLst>
              <a:ext uri="{FF2B5EF4-FFF2-40B4-BE49-F238E27FC236}">
                <a16:creationId xmlns:a16="http://schemas.microsoft.com/office/drawing/2014/main" id="{D7FDEBFA-CA0B-4E68-94A0-6FAD8A8F395D}"/>
              </a:ext>
            </a:extLst>
          </p:cNvPr>
          <p:cNvCxnSpPr>
            <a:cxnSpLocks/>
          </p:cNvCxnSpPr>
          <p:nvPr/>
        </p:nvCxnSpPr>
        <p:spPr>
          <a:xfrm rot="10800000" flipH="1">
            <a:off x="630273" y="1433089"/>
            <a:ext cx="7465512" cy="1935338"/>
          </a:xfrm>
          <a:prstGeom prst="bentConnector4">
            <a:avLst>
              <a:gd name="adj1" fmla="val -3062"/>
              <a:gd name="adj2" fmla="val 133630"/>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817C2E7-E31E-476E-B8E3-E6B3D2367C43}"/>
              </a:ext>
            </a:extLst>
          </p:cNvPr>
          <p:cNvCxnSpPr>
            <a:cxnSpLocks/>
          </p:cNvCxnSpPr>
          <p:nvPr/>
        </p:nvCxnSpPr>
        <p:spPr>
          <a:xfrm>
            <a:off x="8202304" y="3390331"/>
            <a:ext cx="4940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66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randombar(horizontal)">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randombar(horizontal)">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randombar(horizontal)">
                                      <p:cBhvr>
                                        <p:cTn id="20" dur="500"/>
                                        <p:tgtEl>
                                          <p:spTgt spid="6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randombar(horizontal)">
                                      <p:cBhvr>
                                        <p:cTn id="28" dur="500"/>
                                        <p:tgtEl>
                                          <p:spTgt spid="30"/>
                                        </p:tgtEl>
                                      </p:cBhvr>
                                    </p:animEffect>
                                  </p:childTnLst>
                                </p:cTn>
                              </p:par>
                              <p:par>
                                <p:cTn id="29" presetID="14"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30" grpId="0" animBg="1"/>
      <p:bldP spid="4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C8E0229-ADB8-475D-A9BC-413D0454BE1F}"/>
              </a:ext>
            </a:extLst>
          </p:cNvPr>
          <p:cNvPicPr>
            <a:picLocks noChangeAspect="1"/>
          </p:cNvPicPr>
          <p:nvPr/>
        </p:nvPicPr>
        <p:blipFill>
          <a:blip r:embed="rId2"/>
          <a:stretch>
            <a:fillRect/>
          </a:stretch>
        </p:blipFill>
        <p:spPr>
          <a:xfrm>
            <a:off x="262657" y="5368237"/>
            <a:ext cx="1228725" cy="981075"/>
          </a:xfrm>
          <a:prstGeom prst="rect">
            <a:avLst/>
          </a:prstGeom>
        </p:spPr>
      </p:pic>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lstStyle/>
          <a:p>
            <a:pPr algn="ctr"/>
            <a:r>
              <a:rPr lang="en-US" b="1">
                <a:solidFill>
                  <a:schemeClr val="bg1"/>
                </a:solidFill>
                <a:latin typeface="Calibri Light"/>
                <a:cs typeface="Calibri Light"/>
              </a:rPr>
              <a:t>Processor ARM Cortex-A53</a:t>
            </a: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3" y="1089606"/>
            <a:ext cx="11090274" cy="5417606"/>
          </a:xfrm>
        </p:spPr>
        <p:txBody>
          <a:bodyPr vert="horz" wrap="square" lIns="0" tIns="0" rIns="0" bIns="0" rtlCol="0" anchor="t">
            <a:noAutofit/>
          </a:bodyPr>
          <a:lstStyle/>
          <a:p>
            <a:r>
              <a:rPr lang="en-US" b="0" i="0">
                <a:solidFill>
                  <a:schemeClr val="bg1"/>
                </a:solidFill>
                <a:effectLst/>
                <a:latin typeface="Arial"/>
                <a:cs typeface="Arial"/>
              </a:rPr>
              <a:t> </a:t>
            </a:r>
            <a:r>
              <a:rPr lang="en-US">
                <a:solidFill>
                  <a:schemeClr val="bg1"/>
                </a:solidFill>
                <a:latin typeface="Arial"/>
                <a:cs typeface="Arial"/>
              </a:rPr>
              <a:t>M</a:t>
            </a:r>
            <a:r>
              <a:rPr lang="en-US" b="0" i="0" u="none" strike="noStrike">
                <a:solidFill>
                  <a:schemeClr val="bg1"/>
                </a:solidFill>
                <a:effectLst/>
                <a:latin typeface="Arial"/>
                <a:cs typeface="Arial"/>
              </a:rPr>
              <a:t>icroarchitectures</a:t>
            </a:r>
            <a:r>
              <a:rPr lang="en-US" b="0" i="0">
                <a:solidFill>
                  <a:schemeClr val="bg1"/>
                </a:solidFill>
                <a:effectLst/>
                <a:latin typeface="Arial"/>
                <a:cs typeface="Arial"/>
              </a:rPr>
              <a:t> implementing the </a:t>
            </a:r>
            <a:r>
              <a:rPr lang="en-US" b="0" i="0" u="none" strike="noStrike">
                <a:solidFill>
                  <a:schemeClr val="bg1"/>
                </a:solidFill>
                <a:effectLst/>
                <a:latin typeface="Arial"/>
                <a:cs typeface="Arial"/>
              </a:rPr>
              <a:t>ARMv8-A</a:t>
            </a:r>
            <a:r>
              <a:rPr lang="en-US" b="0" i="0">
                <a:solidFill>
                  <a:schemeClr val="bg1"/>
                </a:solidFill>
                <a:effectLst/>
                <a:latin typeface="Arial"/>
                <a:cs typeface="Arial"/>
              </a:rPr>
              <a:t> 64-bit </a:t>
            </a:r>
            <a:r>
              <a:rPr lang="en-US" b="0" i="0" u="none" strike="noStrike">
                <a:solidFill>
                  <a:schemeClr val="bg1"/>
                </a:solidFill>
                <a:effectLst/>
                <a:latin typeface="Arial"/>
                <a:cs typeface="Arial"/>
              </a:rPr>
              <a:t>instruction set</a:t>
            </a:r>
          </a:p>
          <a:p>
            <a:r>
              <a:rPr lang="en-US" b="0" i="0">
                <a:solidFill>
                  <a:schemeClr val="bg1"/>
                </a:solidFill>
                <a:effectLst/>
                <a:latin typeface="Arial"/>
                <a:cs typeface="Arial"/>
              </a:rPr>
              <a:t>2-wide decode </a:t>
            </a:r>
            <a:r>
              <a:rPr lang="en-US" b="0" i="0" u="none" strike="noStrike">
                <a:solidFill>
                  <a:schemeClr val="bg1"/>
                </a:solidFill>
                <a:effectLst/>
                <a:latin typeface="Arial"/>
                <a:cs typeface="Arial"/>
              </a:rPr>
              <a:t>superscalar processor</a:t>
            </a:r>
            <a:r>
              <a:rPr lang="en-US" b="0" i="0">
                <a:solidFill>
                  <a:schemeClr val="bg1"/>
                </a:solidFill>
                <a:effectLst/>
                <a:latin typeface="Arial"/>
                <a:cs typeface="Arial"/>
              </a:rPr>
              <a:t>, capable of dual-issuing some instructions.</a:t>
            </a:r>
            <a:endParaRPr lang="en-US">
              <a:solidFill>
                <a:schemeClr val="bg1"/>
              </a:solidFill>
              <a:latin typeface="Arial"/>
              <a:cs typeface="Arial"/>
            </a:endParaRPr>
          </a:p>
          <a:p>
            <a:pPr algn="l">
              <a:buFont typeface="Arial" panose="020B0604020202020204" pitchFamily="34" charset="0"/>
              <a:buChar char="•"/>
            </a:pPr>
            <a:r>
              <a:rPr lang="en-US" b="0" i="0">
                <a:solidFill>
                  <a:schemeClr val="bg1"/>
                </a:solidFill>
                <a:effectLst/>
                <a:latin typeface="Arial"/>
                <a:cs typeface="Arial"/>
              </a:rPr>
              <a:t>8-stage pipelined processor with 2-way </a:t>
            </a:r>
            <a:r>
              <a:rPr lang="en-US" b="0" i="0" u="none" strike="noStrike">
                <a:solidFill>
                  <a:schemeClr val="bg1"/>
                </a:solidFill>
                <a:effectLst/>
                <a:latin typeface="Arial"/>
                <a:cs typeface="Arial"/>
              </a:rPr>
              <a:t>superscalar</a:t>
            </a:r>
            <a:r>
              <a:rPr lang="en-US" b="0" i="0">
                <a:solidFill>
                  <a:schemeClr val="bg1"/>
                </a:solidFill>
                <a:effectLst/>
                <a:latin typeface="Arial"/>
                <a:cs typeface="Arial"/>
              </a:rPr>
              <a:t>, in-order execution pipeline</a:t>
            </a:r>
          </a:p>
          <a:p>
            <a:pPr algn="l">
              <a:buFont typeface="Arial" panose="020B0604020202020204" pitchFamily="34" charset="0"/>
              <a:buChar char="•"/>
            </a:pPr>
            <a:r>
              <a:rPr lang="en-US" b="0" i="0">
                <a:solidFill>
                  <a:schemeClr val="bg1"/>
                </a:solidFill>
                <a:effectLst/>
                <a:latin typeface="Arial"/>
                <a:cs typeface="Arial"/>
              </a:rPr>
              <a:t>DSP and </a:t>
            </a:r>
            <a:r>
              <a:rPr lang="en-US" b="0" i="0" u="none" strike="noStrike">
                <a:solidFill>
                  <a:schemeClr val="bg1"/>
                </a:solidFill>
                <a:effectLst/>
                <a:latin typeface="Arial"/>
                <a:cs typeface="Arial"/>
              </a:rPr>
              <a:t>NEON</a:t>
            </a:r>
            <a:r>
              <a:rPr lang="en-US" b="0" i="0">
                <a:solidFill>
                  <a:schemeClr val="bg1"/>
                </a:solidFill>
                <a:effectLst/>
                <a:latin typeface="Arial"/>
                <a:cs typeface="Arial"/>
              </a:rPr>
              <a:t> </a:t>
            </a:r>
            <a:r>
              <a:rPr lang="en-US" b="0" i="0" u="none" strike="noStrike">
                <a:solidFill>
                  <a:schemeClr val="bg1"/>
                </a:solidFill>
                <a:effectLst/>
                <a:latin typeface="Arial"/>
                <a:cs typeface="Arial"/>
              </a:rPr>
              <a:t>SIMD</a:t>
            </a:r>
            <a:r>
              <a:rPr lang="en-US" b="0" i="0">
                <a:solidFill>
                  <a:schemeClr val="bg1"/>
                </a:solidFill>
                <a:effectLst/>
                <a:latin typeface="Arial"/>
                <a:cs typeface="Arial"/>
              </a:rPr>
              <a:t> extensions are mandatory per core</a:t>
            </a:r>
          </a:p>
          <a:p>
            <a:pPr algn="l">
              <a:buFont typeface="Arial" panose="020B0604020202020204" pitchFamily="34" charset="0"/>
              <a:buChar char="•"/>
            </a:pPr>
            <a:r>
              <a:rPr lang="en-US" b="0" i="0" u="none" strike="noStrike">
                <a:solidFill>
                  <a:schemeClr val="bg1"/>
                </a:solidFill>
                <a:effectLst/>
                <a:latin typeface="Arial"/>
                <a:cs typeface="Arial"/>
              </a:rPr>
              <a:t>VFPv4</a:t>
            </a:r>
            <a:r>
              <a:rPr lang="en-US" b="0" i="0">
                <a:solidFill>
                  <a:schemeClr val="bg1"/>
                </a:solidFill>
                <a:effectLst/>
                <a:latin typeface="Arial"/>
                <a:cs typeface="Arial"/>
              </a:rPr>
              <a:t> </a:t>
            </a:r>
            <a:r>
              <a:rPr lang="en-US" b="0" i="0" u="none" strike="noStrike">
                <a:solidFill>
                  <a:schemeClr val="bg1"/>
                </a:solidFill>
                <a:effectLst/>
                <a:latin typeface="Arial"/>
                <a:cs typeface="Arial"/>
              </a:rPr>
              <a:t>Floating Point Unit</a:t>
            </a:r>
            <a:r>
              <a:rPr lang="en-US" b="0" i="0">
                <a:solidFill>
                  <a:schemeClr val="bg1"/>
                </a:solidFill>
                <a:effectLst/>
                <a:latin typeface="Arial"/>
                <a:cs typeface="Arial"/>
              </a:rPr>
              <a:t> onboard (per core)</a:t>
            </a:r>
          </a:p>
          <a:p>
            <a:pPr algn="l">
              <a:buFont typeface="Arial" panose="020B0604020202020204" pitchFamily="34" charset="0"/>
              <a:buChar char="•"/>
            </a:pPr>
            <a:r>
              <a:rPr lang="en-US" b="0" i="0" u="none" strike="noStrike">
                <a:solidFill>
                  <a:schemeClr val="bg1"/>
                </a:solidFill>
                <a:effectLst/>
                <a:latin typeface="Arial"/>
                <a:cs typeface="Arial"/>
              </a:rPr>
              <a:t>Hardware virtualization</a:t>
            </a:r>
            <a:r>
              <a:rPr lang="en-US" b="0" i="0">
                <a:solidFill>
                  <a:schemeClr val="bg1"/>
                </a:solidFill>
                <a:effectLst/>
                <a:latin typeface="Arial"/>
                <a:cs typeface="Arial"/>
              </a:rPr>
              <a:t> support</a:t>
            </a:r>
          </a:p>
          <a:p>
            <a:pPr algn="l">
              <a:buFont typeface="Arial" panose="020B0604020202020204" pitchFamily="34" charset="0"/>
              <a:buChar char="•"/>
            </a:pPr>
            <a:r>
              <a:rPr lang="en-US" b="0" i="0" u="none" strike="noStrike" err="1">
                <a:solidFill>
                  <a:schemeClr val="bg1"/>
                </a:solidFill>
                <a:effectLst/>
                <a:latin typeface="Arial"/>
                <a:cs typeface="Arial"/>
              </a:rPr>
              <a:t>TrustZone</a:t>
            </a:r>
            <a:r>
              <a:rPr lang="en-US" b="0" i="0">
                <a:solidFill>
                  <a:schemeClr val="bg1"/>
                </a:solidFill>
                <a:effectLst/>
                <a:latin typeface="Arial"/>
                <a:cs typeface="Arial"/>
              </a:rPr>
              <a:t> security extensions</a:t>
            </a:r>
          </a:p>
          <a:p>
            <a:pPr algn="l">
              <a:buFont typeface="Arial" panose="020B0604020202020204" pitchFamily="34" charset="0"/>
              <a:buChar char="•"/>
            </a:pPr>
            <a:r>
              <a:rPr lang="en-US" b="0" i="0">
                <a:solidFill>
                  <a:schemeClr val="bg1"/>
                </a:solidFill>
                <a:effectLst/>
                <a:latin typeface="Arial"/>
                <a:cs typeface="Arial"/>
              </a:rPr>
              <a:t>64-byte </a:t>
            </a:r>
            <a:r>
              <a:rPr lang="en-US" b="0" i="0" u="none" strike="noStrike">
                <a:solidFill>
                  <a:schemeClr val="bg1"/>
                </a:solidFill>
                <a:effectLst/>
                <a:latin typeface="Arial"/>
                <a:cs typeface="Arial"/>
              </a:rPr>
              <a:t>cache lines</a:t>
            </a:r>
            <a:endParaRPr lang="en-US" b="0" i="0">
              <a:solidFill>
                <a:schemeClr val="bg1"/>
              </a:solidFill>
              <a:effectLst/>
              <a:latin typeface="Arial"/>
              <a:cs typeface="Arial"/>
            </a:endParaRPr>
          </a:p>
          <a:p>
            <a:pPr algn="l">
              <a:buFont typeface="Arial" panose="020B0604020202020204" pitchFamily="34" charset="0"/>
              <a:buChar char="•"/>
            </a:pPr>
            <a:r>
              <a:rPr lang="en-US" b="0" i="0">
                <a:solidFill>
                  <a:schemeClr val="bg1"/>
                </a:solidFill>
                <a:effectLst/>
                <a:latin typeface="Arial"/>
                <a:cs typeface="Arial"/>
              </a:rPr>
              <a:t>10-entry L1 </a:t>
            </a:r>
            <a:r>
              <a:rPr lang="en-US" b="0" i="0" u="none" strike="noStrike">
                <a:solidFill>
                  <a:schemeClr val="bg1"/>
                </a:solidFill>
                <a:effectLst/>
                <a:latin typeface="Arial"/>
                <a:cs typeface="Arial"/>
              </a:rPr>
              <a:t>TLB</a:t>
            </a:r>
            <a:r>
              <a:rPr lang="en-US" b="0" i="0">
                <a:solidFill>
                  <a:schemeClr val="bg1"/>
                </a:solidFill>
                <a:effectLst/>
                <a:latin typeface="Arial"/>
                <a:cs typeface="Arial"/>
              </a:rPr>
              <a:t>, and 512-entry L2 TLB</a:t>
            </a:r>
          </a:p>
          <a:p>
            <a:pPr algn="l">
              <a:buFont typeface="Arial" panose="020B0604020202020204" pitchFamily="34" charset="0"/>
              <a:buChar char="•"/>
            </a:pPr>
            <a:r>
              <a:rPr lang="en-US" b="0" i="0">
                <a:solidFill>
                  <a:schemeClr val="bg1"/>
                </a:solidFill>
                <a:effectLst/>
                <a:latin typeface="Arial"/>
                <a:cs typeface="Arial"/>
              </a:rPr>
              <a:t>4 KiB conditional </a:t>
            </a:r>
            <a:r>
              <a:rPr lang="en-US" b="0" i="0" u="none" strike="noStrike">
                <a:solidFill>
                  <a:schemeClr val="bg1"/>
                </a:solidFill>
                <a:effectLst/>
                <a:latin typeface="Arial"/>
                <a:cs typeface="Arial"/>
              </a:rPr>
              <a:t>branch predictor</a:t>
            </a:r>
            <a:r>
              <a:rPr lang="en-US" b="0" i="0">
                <a:solidFill>
                  <a:schemeClr val="bg1"/>
                </a:solidFill>
                <a:effectLst/>
                <a:latin typeface="Arial"/>
                <a:cs typeface="Arial"/>
              </a:rPr>
              <a:t>, 256-entry indirect branch predictor</a:t>
            </a:r>
          </a:p>
          <a:p>
            <a:endParaRPr lang="en-US">
              <a:solidFill>
                <a:schemeClr val="bg1"/>
              </a:solidFil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61</a:t>
            </a:fld>
            <a:endParaRPr lang="en-US"/>
          </a:p>
        </p:txBody>
      </p:sp>
    </p:spTree>
    <p:extLst>
      <p:ext uri="{BB962C8B-B14F-4D97-AF65-F5344CB8AC3E}">
        <p14:creationId xmlns:p14="http://schemas.microsoft.com/office/powerpoint/2010/main" val="853999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3" y="774160"/>
            <a:ext cx="11091600" cy="692677"/>
          </a:xfrm>
        </p:spPr>
        <p:txBody>
          <a:bodyPr/>
          <a:lstStyle/>
          <a:p>
            <a:pPr algn="ctr"/>
            <a:r>
              <a:rPr lang="en-US" b="1">
                <a:solidFill>
                  <a:schemeClr val="bg1"/>
                </a:solidFill>
                <a:latin typeface="Calibri Light"/>
                <a:cs typeface="Calibri Light"/>
              </a:rPr>
              <a:t>Processor ARM Cortex-A53 Performance</a:t>
            </a: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3" y="2550080"/>
            <a:ext cx="11090274" cy="1834797"/>
          </a:xfrm>
        </p:spPr>
        <p:txBody>
          <a:bodyPr vert="horz" wrap="square" lIns="0" tIns="0" rIns="0" bIns="0" rtlCol="0" anchor="t">
            <a:noAutofit/>
          </a:bodyPr>
          <a:lstStyle/>
          <a:p>
            <a:r>
              <a:rPr lang="en-US">
                <a:solidFill>
                  <a:schemeClr val="bg1"/>
                </a:solidFill>
                <a:latin typeface="Arial"/>
                <a:cs typeface="Arial"/>
              </a:rPr>
              <a:t>T</a:t>
            </a:r>
            <a:r>
              <a:rPr lang="en-US" b="0" i="0">
                <a:solidFill>
                  <a:schemeClr val="bg1"/>
                </a:solidFill>
                <a:effectLst/>
                <a:latin typeface="Arial"/>
                <a:cs typeface="Arial"/>
              </a:rPr>
              <a:t>en times the performance of a Raspberry Pi 1.</a:t>
            </a:r>
            <a:endParaRPr lang="en-US" b="0" i="0" baseline="30000">
              <a:solidFill>
                <a:schemeClr val="bg1"/>
              </a:solidFill>
              <a:effectLst/>
              <a:latin typeface="Arial"/>
              <a:cs typeface="Arial"/>
            </a:endParaRPr>
          </a:p>
          <a:p>
            <a:endParaRPr lang="en-US">
              <a:solidFill>
                <a:schemeClr val="bg1"/>
              </a:solidFill>
              <a:latin typeface="Arial"/>
              <a:cs typeface="Arial"/>
            </a:endParaRPr>
          </a:p>
          <a:p>
            <a:r>
              <a:rPr lang="en-US" b="0" i="0">
                <a:solidFill>
                  <a:schemeClr val="bg1"/>
                </a:solidFill>
                <a:effectLst/>
                <a:latin typeface="Arial"/>
                <a:cs typeface="Arial"/>
              </a:rPr>
              <a:t>Benchmarks showed the Raspberry Pi 3 to be approximately 80% faster than the Raspberry Pi 2 in </a:t>
            </a:r>
            <a:r>
              <a:rPr lang="en-US" b="0" i="0" u="none" strike="noStrike">
                <a:solidFill>
                  <a:schemeClr val="bg1"/>
                </a:solidFill>
                <a:effectLst/>
                <a:latin typeface="Arial"/>
                <a:cs typeface="Arial"/>
              </a:rPr>
              <a:t>parallelized</a:t>
            </a:r>
            <a:r>
              <a:rPr lang="en-US" b="0" i="0">
                <a:solidFill>
                  <a:schemeClr val="bg1"/>
                </a:solidFill>
                <a:effectLst/>
                <a:latin typeface="Arial"/>
                <a:cs typeface="Arial"/>
              </a:rPr>
              <a:t> tasks.</a:t>
            </a:r>
            <a:endParaRPr lang="en-US">
              <a:solidFill>
                <a:schemeClr val="bg1"/>
              </a:solidFill>
              <a:latin typeface="Arial"/>
              <a:cs typeface="Aria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62</a:t>
            </a:fld>
            <a:endParaRPr lang="en-US"/>
          </a:p>
        </p:txBody>
      </p:sp>
      <p:pic>
        <p:nvPicPr>
          <p:cNvPr id="4" name="Picture 4">
            <a:extLst>
              <a:ext uri="{FF2B5EF4-FFF2-40B4-BE49-F238E27FC236}">
                <a16:creationId xmlns:a16="http://schemas.microsoft.com/office/drawing/2014/main" id="{A30FACA5-0C92-433F-ADFD-0F2EEFC6824C}"/>
              </a:ext>
            </a:extLst>
          </p:cNvPr>
          <p:cNvPicPr>
            <a:picLocks noChangeAspect="1"/>
          </p:cNvPicPr>
          <p:nvPr/>
        </p:nvPicPr>
        <p:blipFill>
          <a:blip r:embed="rId2"/>
          <a:stretch>
            <a:fillRect/>
          </a:stretch>
        </p:blipFill>
        <p:spPr>
          <a:xfrm>
            <a:off x="463940" y="5224463"/>
            <a:ext cx="1228725" cy="981075"/>
          </a:xfrm>
          <a:prstGeom prst="rect">
            <a:avLst/>
          </a:prstGeom>
        </p:spPr>
      </p:pic>
    </p:spTree>
    <p:extLst>
      <p:ext uri="{BB962C8B-B14F-4D97-AF65-F5344CB8AC3E}">
        <p14:creationId xmlns:p14="http://schemas.microsoft.com/office/powerpoint/2010/main" val="3761529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4881363-A141-4E87-B7CB-9CB1EDDEF6C5}"/>
              </a:ext>
            </a:extLst>
          </p:cNvPr>
          <p:cNvPicPr>
            <a:picLocks noChangeAspect="1"/>
          </p:cNvPicPr>
          <p:nvPr/>
        </p:nvPicPr>
        <p:blipFill>
          <a:blip r:embed="rId2"/>
          <a:stretch>
            <a:fillRect/>
          </a:stretch>
        </p:blipFill>
        <p:spPr>
          <a:xfrm>
            <a:off x="449820" y="5266044"/>
            <a:ext cx="1228725" cy="981075"/>
          </a:xfrm>
          <a:prstGeom prst="rect">
            <a:avLst/>
          </a:prstGeom>
        </p:spPr>
      </p:pic>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lstStyle/>
          <a:p>
            <a:pPr algn="ctr"/>
            <a:r>
              <a:rPr lang="en-US" err="1">
                <a:solidFill>
                  <a:schemeClr val="bg1"/>
                </a:solidFill>
              </a:rPr>
              <a:t>OverClocking</a:t>
            </a:r>
            <a:endParaRPr lang="en-US">
              <a:solidFill>
                <a:schemeClr val="bg1"/>
              </a:solidFill>
            </a:endParaRP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3" y="1089606"/>
            <a:ext cx="11090274" cy="5417606"/>
          </a:xfrm>
        </p:spPr>
        <p:txBody>
          <a:bodyPr vert="horz" wrap="square" lIns="0" tIns="0" rIns="0" bIns="0" rtlCol="0" anchor="t">
            <a:noAutofit/>
          </a:bodyPr>
          <a:lstStyle/>
          <a:p>
            <a:pPr algn="just"/>
            <a:r>
              <a:rPr lang="en-US" b="0" i="0">
                <a:solidFill>
                  <a:schemeClr val="bg1"/>
                </a:solidFill>
                <a:effectLst/>
                <a:latin typeface="Arial"/>
                <a:cs typeface="Arial"/>
              </a:rPr>
              <a:t>Most Raspberry Pi </a:t>
            </a:r>
            <a:r>
              <a:rPr lang="en-US" b="0" i="0" u="none" strike="noStrike">
                <a:solidFill>
                  <a:schemeClr val="bg1"/>
                </a:solidFill>
                <a:effectLst/>
                <a:latin typeface="Arial"/>
                <a:cs typeface="Arial"/>
              </a:rPr>
              <a:t>systems-on-chip</a:t>
            </a:r>
            <a:r>
              <a:rPr lang="en-US" b="0" i="0">
                <a:solidFill>
                  <a:schemeClr val="bg1"/>
                </a:solidFill>
                <a:effectLst/>
                <a:latin typeface="Arial"/>
                <a:cs typeface="Arial"/>
              </a:rPr>
              <a:t> could be </a:t>
            </a:r>
            <a:r>
              <a:rPr lang="en-US" b="0" i="0" u="none" strike="noStrike">
                <a:solidFill>
                  <a:schemeClr val="bg1"/>
                </a:solidFill>
                <a:effectLst/>
                <a:latin typeface="Arial"/>
                <a:cs typeface="Arial"/>
              </a:rPr>
              <a:t>overclocked</a:t>
            </a:r>
          </a:p>
          <a:p>
            <a:pPr algn="just"/>
            <a:r>
              <a:rPr lang="en-US" b="0" i="0">
                <a:solidFill>
                  <a:schemeClr val="bg1"/>
                </a:solidFill>
                <a:effectLst/>
                <a:latin typeface="Arial"/>
                <a:cs typeface="Arial"/>
              </a:rPr>
              <a:t>In the </a:t>
            </a:r>
            <a:r>
              <a:rPr lang="en-US" b="0" i="0" u="none" strike="noStrike">
                <a:solidFill>
                  <a:schemeClr val="bg1"/>
                </a:solidFill>
                <a:effectLst/>
                <a:latin typeface="Arial"/>
                <a:cs typeface="Arial"/>
              </a:rPr>
              <a:t>Raspbian</a:t>
            </a:r>
            <a:r>
              <a:rPr lang="en-US" b="0" i="0">
                <a:solidFill>
                  <a:schemeClr val="bg1"/>
                </a:solidFill>
                <a:effectLst/>
                <a:latin typeface="Arial"/>
                <a:cs typeface="Arial"/>
              </a:rPr>
              <a:t> </a:t>
            </a:r>
            <a:r>
              <a:rPr lang="en-US" b="0" i="0" u="none" strike="noStrike">
                <a:solidFill>
                  <a:schemeClr val="bg1"/>
                </a:solidFill>
                <a:effectLst/>
                <a:latin typeface="Arial"/>
                <a:cs typeface="Arial"/>
              </a:rPr>
              <a:t>Linux distro</a:t>
            </a:r>
            <a:r>
              <a:rPr lang="en-US" b="0" i="0">
                <a:solidFill>
                  <a:schemeClr val="bg1"/>
                </a:solidFill>
                <a:effectLst/>
                <a:latin typeface="Arial"/>
                <a:cs typeface="Arial"/>
              </a:rPr>
              <a:t> the overclocking options on </a:t>
            </a:r>
            <a:r>
              <a:rPr lang="en-US" b="0" i="0" u="none" strike="noStrike">
                <a:solidFill>
                  <a:schemeClr val="bg1"/>
                </a:solidFill>
                <a:effectLst/>
                <a:latin typeface="Arial"/>
                <a:cs typeface="Arial"/>
              </a:rPr>
              <a:t>boot</a:t>
            </a:r>
            <a:r>
              <a:rPr lang="en-US" b="0" i="0">
                <a:solidFill>
                  <a:schemeClr val="bg1"/>
                </a:solidFill>
                <a:effectLst/>
                <a:latin typeface="Arial"/>
                <a:cs typeface="Arial"/>
              </a:rPr>
              <a:t> can be done by a software command running "</a:t>
            </a:r>
            <a:r>
              <a:rPr lang="en-US" b="0" i="0" err="1">
                <a:solidFill>
                  <a:schemeClr val="bg1"/>
                </a:solidFill>
                <a:effectLst/>
                <a:latin typeface="Arial"/>
                <a:cs typeface="Arial"/>
              </a:rPr>
              <a:t>sudo</a:t>
            </a:r>
            <a:r>
              <a:rPr lang="en-US" b="0" i="0">
                <a:solidFill>
                  <a:schemeClr val="bg1"/>
                </a:solidFill>
                <a:effectLst/>
                <a:latin typeface="Arial"/>
                <a:cs typeface="Arial"/>
              </a:rPr>
              <a:t> </a:t>
            </a:r>
            <a:r>
              <a:rPr lang="en-US" b="0" i="0" err="1">
                <a:solidFill>
                  <a:schemeClr val="bg1"/>
                </a:solidFill>
                <a:effectLst/>
                <a:latin typeface="Arial"/>
                <a:cs typeface="Arial"/>
              </a:rPr>
              <a:t>raspi</a:t>
            </a:r>
            <a:r>
              <a:rPr lang="en-US" b="0" i="0">
                <a:solidFill>
                  <a:schemeClr val="bg1"/>
                </a:solidFill>
                <a:effectLst/>
                <a:latin typeface="Arial"/>
                <a:cs typeface="Arial"/>
              </a:rPr>
              <a:t>-config“</a:t>
            </a:r>
            <a:endParaRPr lang="en-US">
              <a:solidFill>
                <a:schemeClr val="bg1"/>
              </a:solidFill>
              <a:latin typeface="Arial"/>
              <a:cs typeface="Arial"/>
            </a:endParaRPr>
          </a:p>
          <a:p>
            <a:pPr algn="just"/>
            <a:r>
              <a:rPr lang="en-US" b="0" i="0">
                <a:solidFill>
                  <a:schemeClr val="bg1"/>
                </a:solidFill>
                <a:effectLst/>
                <a:latin typeface="Arial"/>
                <a:cs typeface="Arial"/>
              </a:rPr>
              <a:t> In those cases the Pi automatically shuts the overclocking down if the chip </a:t>
            </a:r>
            <a:r>
              <a:rPr lang="en-US" b="0" i="0" u="none" strike="noStrike">
                <a:solidFill>
                  <a:schemeClr val="bg1"/>
                </a:solidFill>
                <a:effectLst/>
                <a:latin typeface="Arial"/>
                <a:cs typeface="Arial"/>
              </a:rPr>
              <a:t>temperature</a:t>
            </a:r>
            <a:r>
              <a:rPr lang="en-US" b="0" i="0">
                <a:solidFill>
                  <a:schemeClr val="bg1"/>
                </a:solidFill>
                <a:effectLst/>
                <a:latin typeface="Arial"/>
                <a:cs typeface="Arial"/>
              </a:rPr>
              <a:t> reaches 85 °C (185 °F)</a:t>
            </a:r>
          </a:p>
          <a:p>
            <a:pPr algn="just"/>
            <a:r>
              <a:rPr lang="en-US">
                <a:solidFill>
                  <a:schemeClr val="bg1"/>
                </a:solidFill>
                <a:latin typeface="Arial"/>
                <a:cs typeface="Arial"/>
              </a:rPr>
              <a:t>An</a:t>
            </a:r>
            <a:r>
              <a:rPr lang="en-US" b="0" i="0">
                <a:solidFill>
                  <a:schemeClr val="bg1"/>
                </a:solidFill>
                <a:effectLst/>
                <a:latin typeface="Arial"/>
                <a:cs typeface="Arial"/>
              </a:rPr>
              <a:t> appropriately sized </a:t>
            </a:r>
            <a:r>
              <a:rPr lang="en-US" b="0" i="0" u="none" strike="noStrike">
                <a:solidFill>
                  <a:schemeClr val="bg1"/>
                </a:solidFill>
                <a:effectLst/>
                <a:latin typeface="Arial"/>
                <a:cs typeface="Arial"/>
              </a:rPr>
              <a:t>heat sink</a:t>
            </a:r>
            <a:r>
              <a:rPr lang="en-US" b="0" i="0">
                <a:solidFill>
                  <a:schemeClr val="bg1"/>
                </a:solidFill>
                <a:effectLst/>
                <a:latin typeface="Arial"/>
                <a:cs typeface="Arial"/>
              </a:rPr>
              <a:t> is needed to protect the chip from serious </a:t>
            </a:r>
            <a:r>
              <a:rPr lang="en-US" b="0" i="0" u="none" strike="noStrike">
                <a:solidFill>
                  <a:schemeClr val="bg1"/>
                </a:solidFill>
                <a:effectLst/>
                <a:latin typeface="Arial"/>
                <a:cs typeface="Arial"/>
              </a:rPr>
              <a:t>overheating</a:t>
            </a:r>
            <a:r>
              <a:rPr lang="en-US" b="0" i="0">
                <a:solidFill>
                  <a:schemeClr val="bg1"/>
                </a:solidFill>
                <a:effectLst/>
                <a:latin typeface="Arial"/>
                <a:cs typeface="Arial"/>
              </a:rPr>
              <a:t>.</a:t>
            </a:r>
          </a:p>
          <a:p>
            <a:pPr algn="just"/>
            <a:r>
              <a:rPr lang="en-US">
                <a:solidFill>
                  <a:schemeClr val="bg1"/>
                </a:solidFill>
                <a:latin typeface="Arial"/>
                <a:cs typeface="Arial"/>
              </a:rPr>
              <a:t>Firmware</a:t>
            </a:r>
            <a:r>
              <a:rPr lang="en-US" b="0" i="0">
                <a:solidFill>
                  <a:schemeClr val="bg1"/>
                </a:solidFill>
                <a:effectLst/>
                <a:latin typeface="Arial"/>
                <a:cs typeface="Arial"/>
              </a:rPr>
              <a:t> contain the option to choose between five overclock ("turbo") presets that, when used, attempt to maximize the performance of the SoC without impairing the lifetime of the board. </a:t>
            </a:r>
            <a:endParaRPr lang="en-US">
              <a:solidFill>
                <a:schemeClr val="bg1"/>
              </a:solidFill>
              <a:latin typeface="Arial"/>
              <a:cs typeface="Arial"/>
            </a:endParaRPr>
          </a:p>
          <a:p>
            <a:pPr algn="just"/>
            <a:r>
              <a:rPr lang="en-US" b="0" i="0">
                <a:solidFill>
                  <a:schemeClr val="bg1"/>
                </a:solidFill>
                <a:effectLst/>
                <a:latin typeface="Arial"/>
                <a:cs typeface="Arial"/>
              </a:rPr>
              <a:t>This is done by monitoring the core temperature of the chip and the </a:t>
            </a:r>
            <a:r>
              <a:rPr lang="en-US" b="0" i="0" u="none" strike="noStrike">
                <a:solidFill>
                  <a:schemeClr val="bg1"/>
                </a:solidFill>
                <a:effectLst/>
                <a:latin typeface="Arial"/>
                <a:cs typeface="Arial"/>
              </a:rPr>
              <a:t>CPU load</a:t>
            </a:r>
            <a:r>
              <a:rPr lang="en-US" b="0" i="0">
                <a:solidFill>
                  <a:schemeClr val="bg1"/>
                </a:solidFill>
                <a:effectLst/>
                <a:latin typeface="Arial"/>
                <a:cs typeface="Arial"/>
              </a:rPr>
              <a:t>, and dynamically adjusting </a:t>
            </a:r>
            <a:r>
              <a:rPr lang="en-US" b="0" i="0" u="none" strike="noStrike">
                <a:solidFill>
                  <a:schemeClr val="bg1"/>
                </a:solidFill>
                <a:effectLst/>
                <a:latin typeface="Arial"/>
                <a:cs typeface="Arial"/>
              </a:rPr>
              <a:t>clock speeds</a:t>
            </a:r>
            <a:r>
              <a:rPr lang="en-US" b="0" i="0">
                <a:solidFill>
                  <a:schemeClr val="bg1"/>
                </a:solidFill>
                <a:effectLst/>
                <a:latin typeface="Arial"/>
                <a:cs typeface="Arial"/>
              </a:rPr>
              <a:t> and the </a:t>
            </a:r>
            <a:r>
              <a:rPr lang="en-US" b="0" i="0" u="none" strike="noStrike">
                <a:solidFill>
                  <a:schemeClr val="bg1"/>
                </a:solidFill>
                <a:effectLst/>
                <a:latin typeface="Arial"/>
                <a:cs typeface="Arial"/>
              </a:rPr>
              <a:t>core voltage</a:t>
            </a:r>
            <a:r>
              <a:rPr lang="en-US" b="0" i="0">
                <a:solidFill>
                  <a:schemeClr val="bg1"/>
                </a:solidFill>
                <a:effectLst/>
                <a:latin typeface="Arial"/>
                <a:cs typeface="Arial"/>
              </a:rPr>
              <a:t>. </a:t>
            </a:r>
          </a:p>
          <a:p>
            <a:pPr algn="just"/>
            <a:r>
              <a:rPr lang="en-US" b="0" i="0">
                <a:solidFill>
                  <a:schemeClr val="bg1"/>
                </a:solidFill>
                <a:effectLst/>
                <a:latin typeface="Arial"/>
                <a:cs typeface="Arial"/>
              </a:rPr>
              <a:t>Pi 3; 1100 MHz ARM, 550 MHz core, 500 MHz SDRAM, 6 overvolting. In system information the CPU speed appears as 1200 </a:t>
            </a:r>
            <a:r>
              <a:rPr lang="en-US" b="0" i="0" err="1">
                <a:solidFill>
                  <a:schemeClr val="bg1"/>
                </a:solidFill>
                <a:effectLst/>
                <a:latin typeface="Arial"/>
                <a:cs typeface="Arial"/>
              </a:rPr>
              <a:t>MHz.</a:t>
            </a:r>
            <a:r>
              <a:rPr lang="en-US" b="0" i="0">
                <a:solidFill>
                  <a:schemeClr val="bg1"/>
                </a:solidFill>
                <a:effectLst/>
                <a:latin typeface="Arial"/>
                <a:cs typeface="Arial"/>
              </a:rPr>
              <a:t> When idling, speed lowers to 600 </a:t>
            </a:r>
            <a:r>
              <a:rPr lang="en-US" b="0" i="0" err="1">
                <a:solidFill>
                  <a:schemeClr val="bg1"/>
                </a:solidFill>
                <a:effectLst/>
                <a:latin typeface="Arial"/>
                <a:cs typeface="Arial"/>
              </a:rPr>
              <a:t>MHz.</a:t>
            </a:r>
            <a:endParaRPr lang="en-US">
              <a:solidFill>
                <a:schemeClr val="bg1"/>
              </a:solidFill>
              <a:latin typeface="Arial"/>
              <a:cs typeface="Aria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63</a:t>
            </a:fld>
            <a:endParaRPr lang="en-US"/>
          </a:p>
        </p:txBody>
      </p:sp>
    </p:spTree>
    <p:extLst>
      <p:ext uri="{BB962C8B-B14F-4D97-AF65-F5344CB8AC3E}">
        <p14:creationId xmlns:p14="http://schemas.microsoft.com/office/powerpoint/2010/main" val="74038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688216"/>
            <a:ext cx="11091600" cy="692677"/>
          </a:xfrm>
        </p:spPr>
        <p:txBody>
          <a:bodyPr/>
          <a:lstStyle/>
          <a:p>
            <a:pPr algn="ctr"/>
            <a:r>
              <a:rPr lang="en-US">
                <a:solidFill>
                  <a:schemeClr val="bg1"/>
                </a:solidFill>
              </a:rPr>
              <a:t>Random Access Memory (RAM)</a:t>
            </a: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2" y="1692321"/>
            <a:ext cx="11090274" cy="3804955"/>
          </a:xfrm>
        </p:spPr>
        <p:txBody>
          <a:bodyPr vert="horz" wrap="square" lIns="0" tIns="0" rIns="0" bIns="0" rtlCol="0" anchor="t">
            <a:noAutofit/>
          </a:bodyPr>
          <a:lstStyle/>
          <a:p>
            <a:pPr algn="just"/>
            <a:r>
              <a:rPr lang="en-US" b="0" i="0">
                <a:solidFill>
                  <a:schemeClr val="bg1"/>
                </a:solidFill>
                <a:effectLst/>
                <a:latin typeface="Arial"/>
                <a:cs typeface="Arial"/>
              </a:rPr>
              <a:t>256 MiB, 384 MiB, and 496 MiB CPU RAM</a:t>
            </a:r>
            <a:endParaRPr lang="en-US">
              <a:solidFill>
                <a:schemeClr val="bg1"/>
              </a:solidFill>
              <a:latin typeface="Arial"/>
              <a:cs typeface="Arial"/>
            </a:endParaRPr>
          </a:p>
          <a:p>
            <a:pPr algn="just"/>
            <a:r>
              <a:rPr lang="en-US" b="0" i="0">
                <a:solidFill>
                  <a:schemeClr val="bg1"/>
                </a:solidFill>
                <a:effectLst/>
                <a:latin typeface="Arial"/>
                <a:cs typeface="Arial"/>
              </a:rPr>
              <a:t>256 MiB, 128 MiB, and 16 MiB video RAM</a:t>
            </a:r>
          </a:p>
          <a:p>
            <a:pPr algn="just"/>
            <a:r>
              <a:rPr lang="en-US">
                <a:solidFill>
                  <a:schemeClr val="bg1"/>
                </a:solidFill>
                <a:latin typeface="Arial"/>
                <a:cs typeface="Arial"/>
              </a:rPr>
              <a:t>T</a:t>
            </a:r>
            <a:r>
              <a:rPr lang="en-US" b="0" i="0">
                <a:solidFill>
                  <a:schemeClr val="bg1"/>
                </a:solidFill>
                <a:effectLst/>
                <a:latin typeface="Arial"/>
                <a:cs typeface="Arial"/>
              </a:rPr>
              <a:t>he foundation released a new version of </a:t>
            </a:r>
            <a:r>
              <a:rPr lang="en-US" b="0" i="0" err="1">
                <a:solidFill>
                  <a:srgbClr val="FF0000"/>
                </a:solidFill>
                <a:effectLst/>
                <a:latin typeface="Arial"/>
                <a:cs typeface="Arial"/>
              </a:rPr>
              <a:t>start.elf</a:t>
            </a:r>
            <a:r>
              <a:rPr lang="en-US" b="0" i="0">
                <a:solidFill>
                  <a:srgbClr val="FF0000"/>
                </a:solidFill>
                <a:effectLst/>
                <a:latin typeface="Arial"/>
                <a:cs typeface="Arial"/>
              </a:rPr>
              <a:t> </a:t>
            </a:r>
            <a:r>
              <a:rPr lang="en-US" b="0" i="0">
                <a:solidFill>
                  <a:schemeClr val="bg1"/>
                </a:solidFill>
                <a:effectLst/>
                <a:latin typeface="Arial"/>
                <a:cs typeface="Arial"/>
              </a:rPr>
              <a:t>that could read a new entry in</a:t>
            </a:r>
            <a:r>
              <a:rPr lang="en-US" b="0" i="0">
                <a:solidFill>
                  <a:schemeClr val="tx1"/>
                </a:solidFill>
                <a:effectLst/>
                <a:latin typeface="Arial"/>
                <a:cs typeface="Arial"/>
              </a:rPr>
              <a:t> </a:t>
            </a:r>
            <a:r>
              <a:rPr lang="en-US" b="0" i="0">
                <a:solidFill>
                  <a:srgbClr val="FF0000"/>
                </a:solidFill>
                <a:effectLst/>
                <a:latin typeface="Arial"/>
                <a:cs typeface="Arial"/>
              </a:rPr>
              <a:t>config.txt</a:t>
            </a:r>
            <a:r>
              <a:rPr lang="en-US" b="0" i="0">
                <a:solidFill>
                  <a:schemeClr val="tx1"/>
                </a:solidFill>
                <a:effectLst/>
                <a:latin typeface="Arial"/>
                <a:cs typeface="Arial"/>
              </a:rPr>
              <a:t> </a:t>
            </a:r>
            <a:r>
              <a:rPr lang="en-US">
                <a:solidFill>
                  <a:srgbClr val="FF0000"/>
                </a:solidFill>
                <a:latin typeface="Arial"/>
                <a:cs typeface="Arial"/>
              </a:rPr>
              <a:t>(</a:t>
            </a:r>
            <a:r>
              <a:rPr lang="en-US" err="1">
                <a:solidFill>
                  <a:srgbClr val="FF0000"/>
                </a:solidFill>
                <a:latin typeface="Arial"/>
                <a:cs typeface="Arial"/>
              </a:rPr>
              <a:t>gpu_mem</a:t>
            </a:r>
            <a:r>
              <a:rPr lang="en-US">
                <a:solidFill>
                  <a:srgbClr val="FF0000"/>
                </a:solidFill>
                <a:latin typeface="Arial"/>
                <a:cs typeface="Arial"/>
              </a:rPr>
              <a:t>=xx)</a:t>
            </a:r>
            <a:r>
              <a:rPr lang="en-US" b="0" i="0">
                <a:solidFill>
                  <a:schemeClr val="tx1"/>
                </a:solidFill>
                <a:effectLst/>
                <a:latin typeface="Arial"/>
                <a:cs typeface="Arial"/>
              </a:rPr>
              <a:t> </a:t>
            </a:r>
            <a:r>
              <a:rPr lang="en-US" b="0" i="0">
                <a:solidFill>
                  <a:schemeClr val="bg1"/>
                </a:solidFill>
                <a:effectLst/>
                <a:latin typeface="Arial"/>
                <a:cs typeface="Arial"/>
              </a:rPr>
              <a:t>and could dynamically assign an amount of RAM (from 16 to 256 MiB in 8 MiB steps) to the GPU, obsoleting the older method of splitting memory, and a single </a:t>
            </a:r>
            <a:r>
              <a:rPr lang="en-US" b="0" i="0" err="1">
                <a:solidFill>
                  <a:schemeClr val="bg1"/>
                </a:solidFill>
                <a:effectLst/>
                <a:latin typeface="Arial"/>
                <a:cs typeface="Arial"/>
              </a:rPr>
              <a:t>start.elf</a:t>
            </a:r>
            <a:r>
              <a:rPr lang="en-US" b="0" i="0">
                <a:solidFill>
                  <a:schemeClr val="bg1"/>
                </a:solidFill>
                <a:effectLst/>
                <a:latin typeface="Arial"/>
                <a:cs typeface="Arial"/>
              </a:rPr>
              <a:t> worked the same for 256 MiB and 512 MiB Raspberry Pi.</a:t>
            </a:r>
          </a:p>
          <a:p>
            <a:pPr algn="just"/>
            <a:r>
              <a:rPr lang="en-US" b="0" i="0">
                <a:solidFill>
                  <a:schemeClr val="bg1"/>
                </a:solidFill>
                <a:effectLst/>
                <a:latin typeface="Arial" panose="020B0604020202020204" pitchFamily="34" charset="0"/>
              </a:rPr>
              <a:t>The Raspberry Pi 3 has 1 GiB of RAM in the B and B+ models</a:t>
            </a:r>
            <a:r>
              <a:rPr lang="en-US">
                <a:solidFill>
                  <a:schemeClr val="bg1"/>
                </a:solidFill>
                <a:latin typeface="Arial" panose="020B0604020202020204" pitchFamily="34" charset="0"/>
              </a:rPr>
              <a:t>.</a:t>
            </a:r>
            <a:endParaRPr lang="en-US">
              <a:solidFill>
                <a:schemeClr val="bg1"/>
              </a:solidFil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64</a:t>
            </a:fld>
            <a:endParaRPr lang="en-US"/>
          </a:p>
        </p:txBody>
      </p:sp>
      <p:pic>
        <p:nvPicPr>
          <p:cNvPr id="4" name="Picture 4">
            <a:extLst>
              <a:ext uri="{FF2B5EF4-FFF2-40B4-BE49-F238E27FC236}">
                <a16:creationId xmlns:a16="http://schemas.microsoft.com/office/drawing/2014/main" id="{39F5D590-04D1-4C77-B2B6-7858AF3E3583}"/>
              </a:ext>
            </a:extLst>
          </p:cNvPr>
          <p:cNvPicPr>
            <a:picLocks noChangeAspect="1"/>
          </p:cNvPicPr>
          <p:nvPr/>
        </p:nvPicPr>
        <p:blipFill>
          <a:blip r:embed="rId2"/>
          <a:stretch>
            <a:fillRect/>
          </a:stretch>
        </p:blipFill>
        <p:spPr>
          <a:xfrm>
            <a:off x="435185" y="5267595"/>
            <a:ext cx="1228725" cy="981075"/>
          </a:xfrm>
          <a:prstGeom prst="rect">
            <a:avLst/>
          </a:prstGeom>
        </p:spPr>
      </p:pic>
    </p:spTree>
    <p:extLst>
      <p:ext uri="{BB962C8B-B14F-4D97-AF65-F5344CB8AC3E}">
        <p14:creationId xmlns:p14="http://schemas.microsoft.com/office/powerpoint/2010/main" val="261135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E3A90A34-B087-4889-83D8-6E6D241154C6}"/>
              </a:ext>
            </a:extLst>
          </p:cNvPr>
          <p:cNvPicPr>
            <a:picLocks noChangeAspect="1"/>
          </p:cNvPicPr>
          <p:nvPr/>
        </p:nvPicPr>
        <p:blipFill>
          <a:blip r:embed="rId2"/>
          <a:stretch>
            <a:fillRect/>
          </a:stretch>
        </p:blipFill>
        <p:spPr>
          <a:xfrm>
            <a:off x="230765" y="5363007"/>
            <a:ext cx="1228725" cy="981075"/>
          </a:xfrm>
          <a:prstGeom prst="rect">
            <a:avLst/>
          </a:prstGeom>
        </p:spPr>
      </p:pic>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lstStyle/>
          <a:p>
            <a:pPr algn="ctr"/>
            <a:r>
              <a:rPr lang="en-US">
                <a:solidFill>
                  <a:schemeClr val="bg1"/>
                </a:solidFill>
              </a:rPr>
              <a:t>Video Controller</a:t>
            </a: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3" y="1089606"/>
            <a:ext cx="11090274" cy="5417606"/>
          </a:xfrm>
        </p:spPr>
        <p:txBody>
          <a:bodyPr vert="horz" wrap="square" lIns="0" tIns="0" rIns="0" bIns="0" rtlCol="0" anchor="t">
            <a:noAutofit/>
          </a:bodyPr>
          <a:lstStyle/>
          <a:p>
            <a:pPr algn="just"/>
            <a:r>
              <a:rPr lang="en-US" b="0" i="0">
                <a:solidFill>
                  <a:schemeClr val="bg1"/>
                </a:solidFill>
                <a:effectLst/>
                <a:latin typeface="Arial" panose="020B0604020202020204" pitchFamily="34" charset="0"/>
              </a:rPr>
              <a:t>Raspberry Pi 3 does not have H.265 decoding hardware, the CPU is more powerful than its predecessors, potentially fast enough to allow the decoding of </a:t>
            </a:r>
            <a:r>
              <a:rPr lang="en-US" b="0" i="0">
                <a:solidFill>
                  <a:srgbClr val="C00000"/>
                </a:solidFill>
                <a:effectLst/>
                <a:latin typeface="Arial" panose="020B0604020202020204" pitchFamily="34" charset="0"/>
              </a:rPr>
              <a:t>H.265</a:t>
            </a:r>
            <a:r>
              <a:rPr lang="en-US" b="0" i="0">
                <a:solidFill>
                  <a:schemeClr val="bg1"/>
                </a:solidFill>
                <a:effectLst/>
                <a:latin typeface="Arial" panose="020B0604020202020204" pitchFamily="34" charset="0"/>
              </a:rPr>
              <a:t>-encoded videos in software.</a:t>
            </a:r>
            <a:endParaRPr lang="en-US"/>
          </a:p>
          <a:p>
            <a:pPr algn="just"/>
            <a:endParaRPr lang="en-US">
              <a:solidFill>
                <a:schemeClr val="bg1"/>
              </a:solidFill>
              <a:latin typeface="Arial" panose="020B0604020202020204" pitchFamily="34" charset="0"/>
              <a:cs typeface="Arial" panose="020B0604020202020204" pitchFamily="34" charset="0"/>
            </a:endParaRPr>
          </a:p>
          <a:p>
            <a:pPr algn="just"/>
            <a:endParaRPr lang="en-US">
              <a:solidFill>
                <a:schemeClr val="bg1"/>
              </a:solidFill>
              <a:latin typeface="Arial" panose="020B0604020202020204" pitchFamily="34" charset="0"/>
              <a:cs typeface="Arial" panose="020B0604020202020204" pitchFamily="34" charset="0"/>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r>
              <a:rPr lang="en-US" b="0" i="0">
                <a:solidFill>
                  <a:schemeClr val="bg1"/>
                </a:solidFill>
                <a:effectLst/>
                <a:latin typeface="Arial"/>
                <a:cs typeface="Arial"/>
              </a:rPr>
              <a:t>The GPU in the Raspberry Pi 3 runs at higher clock frequencies of 300 MHz or 400 MHz, compared to previous versions which ran at 250 </a:t>
            </a:r>
            <a:r>
              <a:rPr lang="en-US" b="0" i="0" err="1">
                <a:solidFill>
                  <a:schemeClr val="bg1"/>
                </a:solidFill>
                <a:effectLst/>
                <a:latin typeface="Arial"/>
                <a:cs typeface="Arial"/>
              </a:rPr>
              <a:t>MHz.</a:t>
            </a:r>
            <a:endParaRPr lang="en-US">
              <a:solidFill>
                <a:schemeClr val="bg1"/>
              </a:solidFill>
              <a:latin typeface="Arial"/>
              <a:cs typeface="Aria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65</a:t>
            </a:fld>
            <a:endParaRPr lang="en-US"/>
          </a:p>
        </p:txBody>
      </p:sp>
      <p:sp>
        <p:nvSpPr>
          <p:cNvPr id="4" name="TextBox 3">
            <a:extLst>
              <a:ext uri="{FF2B5EF4-FFF2-40B4-BE49-F238E27FC236}">
                <a16:creationId xmlns:a16="http://schemas.microsoft.com/office/drawing/2014/main" id="{4E352EEE-E2EB-411D-A326-A0170B8B13A9}"/>
              </a:ext>
            </a:extLst>
          </p:cNvPr>
          <p:cNvSpPr txBox="1"/>
          <p:nvPr/>
        </p:nvSpPr>
        <p:spPr>
          <a:xfrm>
            <a:off x="916674" y="2645059"/>
            <a:ext cx="10358651" cy="2031325"/>
          </a:xfrm>
          <a:prstGeom prst="rect">
            <a:avLst/>
          </a:prstGeom>
          <a:noFill/>
          <a:ln w="38100">
            <a:solidFill>
              <a:srgbClr val="C00000"/>
            </a:solidFill>
          </a:ln>
        </p:spPr>
        <p:txBody>
          <a:bodyPr wrap="square" lIns="91440" tIns="45720" rIns="91440" bIns="45720" rtlCol="0" anchor="t">
            <a:spAutoFit/>
          </a:bodyPr>
          <a:lstStyle>
            <a:defPPr>
              <a:defRPr lang="en-US"/>
            </a:defPPr>
            <a:lvl1pPr marL="285750" indent="-285750">
              <a:buFont typeface="Arial" panose="020B0604020202020204" pitchFamily="34" charset="0"/>
              <a:buChar char="•"/>
              <a:defRPr>
                <a:solidFill>
                  <a:srgbClr val="C00000"/>
                </a:solidFill>
              </a:defRPr>
            </a:lvl1pPr>
          </a:lstStyle>
          <a:p>
            <a:r>
              <a:rPr lang="en-US"/>
              <a:t>High Efficiency Video Coding (HEVC), also known as H.265 and MPEG-H Part 2, is a video compression standard </a:t>
            </a:r>
          </a:p>
          <a:p>
            <a:r>
              <a:rPr lang="en-US"/>
              <a:t>It supports resolutions up to 8192×4320</a:t>
            </a:r>
          </a:p>
          <a:p>
            <a:r>
              <a:rPr lang="en-US"/>
              <a:t>the second most widely used video coding format </a:t>
            </a:r>
          </a:p>
          <a:p>
            <a:r>
              <a:rPr lang="en-US"/>
              <a:t>work by comparing different parts of a frame of video to find areas that are redundant, both within a single frame and between consecutive frames. These redundant areas are then replaced with a short description instead of the original pixels. </a:t>
            </a:r>
          </a:p>
        </p:txBody>
      </p:sp>
      <p:sp>
        <p:nvSpPr>
          <p:cNvPr id="8" name="TextBox 7">
            <a:extLst>
              <a:ext uri="{FF2B5EF4-FFF2-40B4-BE49-F238E27FC236}">
                <a16:creationId xmlns:a16="http://schemas.microsoft.com/office/drawing/2014/main" id="{7E9DC164-5F73-4DF8-8A20-2AF7993F5860}"/>
              </a:ext>
            </a:extLst>
          </p:cNvPr>
          <p:cNvSpPr txBox="1"/>
          <p:nvPr/>
        </p:nvSpPr>
        <p:spPr>
          <a:xfrm>
            <a:off x="8610702" y="1391737"/>
            <a:ext cx="741515" cy="369332"/>
          </a:xfrm>
          <a:prstGeom prst="rect">
            <a:avLst/>
          </a:prstGeom>
          <a:noFill/>
          <a:ln w="38100">
            <a:solidFill>
              <a:srgbClr val="C00000"/>
            </a:solidFill>
          </a:ln>
        </p:spPr>
        <p:txBody>
          <a:bodyPr wrap="square" rtlCol="0">
            <a:spAutoFit/>
          </a:bodyPr>
          <a:lstStyle>
            <a:defPPr>
              <a:defRPr lang="en-US"/>
            </a:defPPr>
            <a:lvl1pPr marL="285750" indent="-285750">
              <a:buFont typeface="Arial" panose="020B0604020202020204" pitchFamily="34" charset="0"/>
              <a:buChar char="•"/>
              <a:defRPr>
                <a:solidFill>
                  <a:srgbClr val="C00000"/>
                </a:solidFill>
              </a:defRPr>
            </a:lvl1pPr>
          </a:lstStyle>
          <a:p>
            <a:endParaRPr lang="en-US"/>
          </a:p>
        </p:txBody>
      </p:sp>
      <p:cxnSp>
        <p:nvCxnSpPr>
          <p:cNvPr id="10" name="Connector: Elbow 9">
            <a:extLst>
              <a:ext uri="{FF2B5EF4-FFF2-40B4-BE49-F238E27FC236}">
                <a16:creationId xmlns:a16="http://schemas.microsoft.com/office/drawing/2014/main" id="{A59FA353-4845-4241-A786-AA7E96A7E5A7}"/>
              </a:ext>
            </a:extLst>
          </p:cNvPr>
          <p:cNvCxnSpPr>
            <a:stCxn id="8" idx="2"/>
            <a:endCxn id="4" idx="0"/>
          </p:cNvCxnSpPr>
          <p:nvPr/>
        </p:nvCxnSpPr>
        <p:spPr>
          <a:xfrm rot="5400000">
            <a:off x="7096735" y="760334"/>
            <a:ext cx="883990" cy="2885460"/>
          </a:xfrm>
          <a:prstGeom prst="bentConnector3">
            <a:avLst>
              <a:gd name="adj1" fmla="val 50000"/>
            </a:avLst>
          </a:prstGeom>
          <a:noFill/>
          <a:ln w="38100">
            <a:solidFill>
              <a:srgbClr val="C00000"/>
            </a:solidFill>
          </a:ln>
        </p:spPr>
      </p:cxnSp>
    </p:spTree>
    <p:extLst>
      <p:ext uri="{BB962C8B-B14F-4D97-AF65-F5344CB8AC3E}">
        <p14:creationId xmlns:p14="http://schemas.microsoft.com/office/powerpoint/2010/main" val="30025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32F7A023-533A-4C11-AB77-96A219C6095E}"/>
              </a:ext>
            </a:extLst>
          </p:cNvPr>
          <p:cNvPicPr>
            <a:picLocks noChangeAspect="1"/>
          </p:cNvPicPr>
          <p:nvPr/>
        </p:nvPicPr>
        <p:blipFill>
          <a:blip r:embed="rId2"/>
          <a:stretch>
            <a:fillRect/>
          </a:stretch>
        </p:blipFill>
        <p:spPr>
          <a:xfrm>
            <a:off x="424729" y="5307589"/>
            <a:ext cx="1228725" cy="981075"/>
          </a:xfrm>
          <a:prstGeom prst="rect">
            <a:avLst/>
          </a:prstGeom>
        </p:spPr>
      </p:pic>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lstStyle/>
          <a:p>
            <a:pPr algn="ctr"/>
            <a:r>
              <a:rPr lang="en-US">
                <a:solidFill>
                  <a:schemeClr val="bg1"/>
                </a:solidFill>
              </a:rPr>
              <a:t>Real-time clock</a:t>
            </a:r>
          </a:p>
        </p:txBody>
      </p:sp>
      <p:sp>
        <p:nvSpPr>
          <p:cNvPr id="3" name="Content Placeholder 2">
            <a:extLst>
              <a:ext uri="{FF2B5EF4-FFF2-40B4-BE49-F238E27FC236}">
                <a16:creationId xmlns:a16="http://schemas.microsoft.com/office/drawing/2014/main" id="{C51E6AAB-023A-4ACB-9D1C-F29FC18903F5}"/>
              </a:ext>
            </a:extLst>
          </p:cNvPr>
          <p:cNvSpPr>
            <a:spLocks noGrp="1"/>
          </p:cNvSpPr>
          <p:nvPr>
            <p:ph idx="1"/>
          </p:nvPr>
        </p:nvSpPr>
        <p:spPr>
          <a:xfrm>
            <a:off x="550863" y="1089606"/>
            <a:ext cx="11090274" cy="5417606"/>
          </a:xfrm>
        </p:spPr>
        <p:txBody>
          <a:bodyPr vert="horz" wrap="square" lIns="0" tIns="0" rIns="0" bIns="0" rtlCol="0" anchor="t">
            <a:noAutofit/>
          </a:bodyPr>
          <a:lstStyle/>
          <a:p>
            <a:pPr algn="just"/>
            <a:r>
              <a:rPr lang="en-US" b="0" i="0">
                <a:solidFill>
                  <a:schemeClr val="bg1"/>
                </a:solidFill>
                <a:effectLst/>
                <a:latin typeface="Arial"/>
                <a:cs typeface="Arial"/>
              </a:rPr>
              <a:t>When booting, the time defaults to being set over the network using the </a:t>
            </a:r>
            <a:r>
              <a:rPr lang="en-US" b="0" i="0" u="none" strike="noStrike">
                <a:solidFill>
                  <a:schemeClr val="bg1"/>
                </a:solidFill>
                <a:effectLst/>
                <a:latin typeface="Arial"/>
                <a:cs typeface="Arial"/>
              </a:rPr>
              <a:t>Network Time Protocol</a:t>
            </a:r>
            <a:r>
              <a:rPr lang="en-US" b="0" i="0">
                <a:solidFill>
                  <a:schemeClr val="bg1"/>
                </a:solidFill>
                <a:effectLst/>
                <a:latin typeface="Arial"/>
                <a:cs typeface="Arial"/>
              </a:rPr>
              <a:t> </a:t>
            </a:r>
            <a:r>
              <a:rPr lang="en-US" b="0" i="0">
                <a:solidFill>
                  <a:srgbClr val="C00000"/>
                </a:solidFill>
                <a:effectLst/>
                <a:latin typeface="Arial"/>
                <a:cs typeface="Arial"/>
              </a:rPr>
              <a:t>(NTP).</a:t>
            </a:r>
            <a:endParaRPr lang="en-US">
              <a:latin typeface="Arial"/>
              <a:cs typeface="Arial"/>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endParaRPr lang="en-US" b="0" i="0">
              <a:solidFill>
                <a:schemeClr val="bg1"/>
              </a:solidFill>
              <a:effectLst/>
              <a:latin typeface="Arial" panose="020B0604020202020204" pitchFamily="34" charset="0"/>
              <a:cs typeface="Arial" panose="020B0604020202020204" pitchFamily="34" charset="0"/>
            </a:endParaRPr>
          </a:p>
          <a:p>
            <a:pPr algn="just"/>
            <a:r>
              <a:rPr lang="en-US" b="0" i="0">
                <a:solidFill>
                  <a:schemeClr val="bg1"/>
                </a:solidFill>
                <a:effectLst/>
                <a:latin typeface="Arial"/>
                <a:cs typeface="Arial"/>
              </a:rPr>
              <a:t>The source of time information can be another computer on the local network that </a:t>
            </a:r>
            <a:r>
              <a:rPr lang="en-US" b="0" i="1">
                <a:solidFill>
                  <a:schemeClr val="bg1"/>
                </a:solidFill>
                <a:effectLst/>
                <a:latin typeface="Arial"/>
                <a:cs typeface="Arial"/>
              </a:rPr>
              <a:t>does</a:t>
            </a:r>
            <a:r>
              <a:rPr lang="en-US" b="0" i="0">
                <a:solidFill>
                  <a:schemeClr val="bg1"/>
                </a:solidFill>
                <a:effectLst/>
                <a:latin typeface="Arial"/>
                <a:cs typeface="Arial"/>
              </a:rPr>
              <a:t> have a real-time clock, or to a </a:t>
            </a:r>
            <a:r>
              <a:rPr lang="en-US" b="0" i="0" u="none" strike="noStrike">
                <a:solidFill>
                  <a:schemeClr val="bg1"/>
                </a:solidFill>
                <a:effectLst/>
                <a:latin typeface="Arial"/>
                <a:cs typeface="Arial"/>
              </a:rPr>
              <a:t>NTP server</a:t>
            </a:r>
            <a:r>
              <a:rPr lang="en-US" b="0" i="0">
                <a:solidFill>
                  <a:schemeClr val="bg1"/>
                </a:solidFill>
                <a:effectLst/>
                <a:latin typeface="Arial"/>
                <a:cs typeface="Arial"/>
              </a:rPr>
              <a:t> on the internet which in turn gets time information from an atomic clock at the </a:t>
            </a:r>
            <a:r>
              <a:rPr lang="en-US" b="0" i="0" u="none" strike="noStrike">
                <a:solidFill>
                  <a:schemeClr val="bg1"/>
                </a:solidFill>
                <a:effectLst/>
                <a:latin typeface="Arial"/>
                <a:cs typeface="Arial"/>
              </a:rPr>
              <a:t>National Institute of Standards and Technology</a:t>
            </a:r>
            <a:r>
              <a:rPr lang="en-US" b="0" i="0">
                <a:solidFill>
                  <a:schemeClr val="bg1"/>
                </a:solidFill>
                <a:effectLst/>
                <a:latin typeface="Arial"/>
                <a:cs typeface="Arial"/>
              </a:rPr>
              <a:t> (NIST). </a:t>
            </a:r>
            <a:endParaRPr lang="en-US">
              <a:solidFill>
                <a:schemeClr val="bg1"/>
              </a:solidFill>
              <a:latin typeface="Arial"/>
              <a:cs typeface="Arial"/>
            </a:endParaRPr>
          </a:p>
          <a:p>
            <a:pPr algn="just"/>
            <a:r>
              <a:rPr lang="en-US" b="0" i="0">
                <a:solidFill>
                  <a:schemeClr val="bg1"/>
                </a:solidFill>
                <a:effectLst/>
                <a:latin typeface="Arial" panose="020B0604020202020204" pitchFamily="34" charset="0"/>
              </a:rPr>
              <a:t>If no network connection is available, the time may be set manually or configured to assume that no time passed during the shutdown. </a:t>
            </a:r>
            <a:endParaRPr lang="en-US">
              <a:solidFill>
                <a:schemeClr val="bg1"/>
              </a:solidFil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66</a:t>
            </a:fld>
            <a:endParaRPr lang="en-US"/>
          </a:p>
        </p:txBody>
      </p:sp>
      <p:sp>
        <p:nvSpPr>
          <p:cNvPr id="5" name="TextBox 4">
            <a:extLst>
              <a:ext uri="{FF2B5EF4-FFF2-40B4-BE49-F238E27FC236}">
                <a16:creationId xmlns:a16="http://schemas.microsoft.com/office/drawing/2014/main" id="{8C767CFB-B8F8-4EDF-A994-0CDDA13A952F}"/>
              </a:ext>
            </a:extLst>
          </p:cNvPr>
          <p:cNvSpPr txBox="1"/>
          <p:nvPr/>
        </p:nvSpPr>
        <p:spPr>
          <a:xfrm>
            <a:off x="916674" y="2329916"/>
            <a:ext cx="10358651" cy="646331"/>
          </a:xfrm>
          <a:prstGeom prst="rect">
            <a:avLst/>
          </a:prstGeom>
          <a:noFill/>
          <a:ln w="38100">
            <a:solidFill>
              <a:srgbClr val="C00000"/>
            </a:solidFill>
          </a:ln>
        </p:spPr>
        <p:txBody>
          <a:bodyPr wrap="square" lIns="91440" tIns="45720" rIns="91440" bIns="45720" rtlCol="0" anchor="t">
            <a:spAutoFit/>
          </a:bodyPr>
          <a:lstStyle/>
          <a:p>
            <a:pPr marL="285750" indent="-285750">
              <a:buFont typeface="Arial" panose="020B0604020202020204" pitchFamily="34" charset="0"/>
              <a:buChar char="•"/>
            </a:pPr>
            <a:r>
              <a:rPr lang="en-US">
                <a:solidFill>
                  <a:srgbClr val="C00000"/>
                </a:solidFill>
              </a:rPr>
              <a:t>NTP is intended to synchronize all participating computers to within a few milliseconds of Coordinated Universal Time (UTC).</a:t>
            </a:r>
          </a:p>
        </p:txBody>
      </p:sp>
      <p:sp>
        <p:nvSpPr>
          <p:cNvPr id="7" name="TextBox 6">
            <a:extLst>
              <a:ext uri="{FF2B5EF4-FFF2-40B4-BE49-F238E27FC236}">
                <a16:creationId xmlns:a16="http://schemas.microsoft.com/office/drawing/2014/main" id="{ED47DAB0-B5B3-4250-BF96-B33C13B11F44}"/>
              </a:ext>
            </a:extLst>
          </p:cNvPr>
          <p:cNvSpPr txBox="1"/>
          <p:nvPr/>
        </p:nvSpPr>
        <p:spPr>
          <a:xfrm>
            <a:off x="1774202" y="1408669"/>
            <a:ext cx="741515" cy="369332"/>
          </a:xfrm>
          <a:prstGeom prst="rect">
            <a:avLst/>
          </a:prstGeom>
          <a:noFill/>
          <a:ln w="19050">
            <a:solidFill>
              <a:srgbClr val="C00000"/>
            </a:solidFill>
          </a:ln>
        </p:spPr>
        <p:txBody>
          <a:bodyPr wrap="square" rtlCol="0">
            <a:spAutoFit/>
          </a:bodyPr>
          <a:lstStyle/>
          <a:p>
            <a:pPr marL="285750" indent="-285750">
              <a:buFont typeface="Arial" panose="020B0604020202020204" pitchFamily="34" charset="0"/>
              <a:buChar char="•"/>
            </a:pPr>
            <a:endParaRPr lang="en-US">
              <a:solidFill>
                <a:srgbClr val="FFC000"/>
              </a:solidFill>
            </a:endParaRPr>
          </a:p>
        </p:txBody>
      </p:sp>
      <p:cxnSp>
        <p:nvCxnSpPr>
          <p:cNvPr id="8" name="Connector: Elbow 7">
            <a:extLst>
              <a:ext uri="{FF2B5EF4-FFF2-40B4-BE49-F238E27FC236}">
                <a16:creationId xmlns:a16="http://schemas.microsoft.com/office/drawing/2014/main" id="{E32E08C9-E009-4583-98ED-45025141FFCB}"/>
              </a:ext>
            </a:extLst>
          </p:cNvPr>
          <p:cNvCxnSpPr>
            <a:cxnSpLocks/>
            <a:stCxn id="7" idx="3"/>
            <a:endCxn id="5" idx="0"/>
          </p:cNvCxnSpPr>
          <p:nvPr/>
        </p:nvCxnSpPr>
        <p:spPr>
          <a:xfrm>
            <a:off x="2515717" y="1593335"/>
            <a:ext cx="3580283" cy="736581"/>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66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0" y="235371"/>
            <a:ext cx="12192000" cy="692677"/>
          </a:xfrm>
        </p:spPr>
        <p:txBody>
          <a:bodyPr/>
          <a:lstStyle/>
          <a:p>
            <a:pPr algn="ctr"/>
            <a:r>
              <a:rPr lang="en-US" sz="4400">
                <a:solidFill>
                  <a:schemeClr val="bg1"/>
                </a:solidFill>
              </a:rPr>
              <a:t>General purpose input-output (GPIO) connector</a:t>
            </a:r>
            <a:br>
              <a:rPr lang="en-US" sz="4400">
                <a:solidFill>
                  <a:schemeClr val="bg1"/>
                </a:solidFill>
              </a:rPr>
            </a:br>
            <a:br>
              <a:rPr lang="en-US" sz="4400">
                <a:solidFill>
                  <a:schemeClr val="bg1"/>
                </a:solidFill>
              </a:rPr>
            </a:br>
            <a:endParaRPr lang="en-US" sz="4400">
              <a:solidFill>
                <a:schemeClr val="bg1"/>
              </a:solidFill>
            </a:endParaRP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67</a:t>
            </a:fld>
            <a:endParaRPr lang="en-US"/>
          </a:p>
        </p:txBody>
      </p:sp>
      <p:grpSp>
        <p:nvGrpSpPr>
          <p:cNvPr id="12" name="Group 11">
            <a:extLst>
              <a:ext uri="{FF2B5EF4-FFF2-40B4-BE49-F238E27FC236}">
                <a16:creationId xmlns:a16="http://schemas.microsoft.com/office/drawing/2014/main" id="{533B9856-5EDE-4286-A495-06E52CC59893}"/>
              </a:ext>
            </a:extLst>
          </p:cNvPr>
          <p:cNvGrpSpPr/>
          <p:nvPr/>
        </p:nvGrpSpPr>
        <p:grpSpPr>
          <a:xfrm>
            <a:off x="7802562" y="996262"/>
            <a:ext cx="3838575" cy="5465988"/>
            <a:chOff x="1615129" y="850106"/>
            <a:chExt cx="3838575" cy="5465988"/>
          </a:xfrm>
        </p:grpSpPr>
        <p:pic>
          <p:nvPicPr>
            <p:cNvPr id="8" name="Picture 7">
              <a:extLst>
                <a:ext uri="{FF2B5EF4-FFF2-40B4-BE49-F238E27FC236}">
                  <a16:creationId xmlns:a16="http://schemas.microsoft.com/office/drawing/2014/main" id="{D3C78D90-30CF-4105-B943-C3514AB925D0}"/>
                </a:ext>
              </a:extLst>
            </p:cNvPr>
            <p:cNvPicPr>
              <a:picLocks noChangeAspect="1"/>
            </p:cNvPicPr>
            <p:nvPr/>
          </p:nvPicPr>
          <p:blipFill rotWithShape="1">
            <a:blip r:embed="rId2"/>
            <a:srcRect t="68393"/>
            <a:stretch/>
          </p:blipFill>
          <p:spPr>
            <a:xfrm>
              <a:off x="1615129" y="4503761"/>
              <a:ext cx="3838575" cy="1812333"/>
            </a:xfrm>
            <a:prstGeom prst="rect">
              <a:avLst/>
            </a:prstGeom>
          </p:spPr>
        </p:pic>
        <p:pic>
          <p:nvPicPr>
            <p:cNvPr id="9" name="Picture 8">
              <a:extLst>
                <a:ext uri="{FF2B5EF4-FFF2-40B4-BE49-F238E27FC236}">
                  <a16:creationId xmlns:a16="http://schemas.microsoft.com/office/drawing/2014/main" id="{519F826D-BA42-4F51-933B-4859D87568FB}"/>
                </a:ext>
              </a:extLst>
            </p:cNvPr>
            <p:cNvPicPr>
              <a:picLocks noChangeAspect="1"/>
            </p:cNvPicPr>
            <p:nvPr/>
          </p:nvPicPr>
          <p:blipFill rotWithShape="1">
            <a:blip r:embed="rId2"/>
            <a:srcRect b="36281"/>
            <a:stretch/>
          </p:blipFill>
          <p:spPr>
            <a:xfrm>
              <a:off x="1615129" y="850106"/>
              <a:ext cx="3838575" cy="3653655"/>
            </a:xfrm>
            <a:prstGeom prst="rect">
              <a:avLst/>
            </a:prstGeom>
          </p:spPr>
        </p:pic>
      </p:grpSp>
      <p:sp>
        <p:nvSpPr>
          <p:cNvPr id="13" name="TextBox 12">
            <a:extLst>
              <a:ext uri="{FF2B5EF4-FFF2-40B4-BE49-F238E27FC236}">
                <a16:creationId xmlns:a16="http://schemas.microsoft.com/office/drawing/2014/main" id="{93CA56F1-CACD-467C-AD68-759489BBA6C2}"/>
              </a:ext>
            </a:extLst>
          </p:cNvPr>
          <p:cNvSpPr txBox="1"/>
          <p:nvPr/>
        </p:nvSpPr>
        <p:spPr>
          <a:xfrm>
            <a:off x="1638223" y="3406091"/>
            <a:ext cx="3838575" cy="646331"/>
          </a:xfrm>
          <a:prstGeom prst="rect">
            <a:avLst/>
          </a:prstGeom>
          <a:noFill/>
          <a:ln w="38100">
            <a:solidFill>
              <a:schemeClr val="bg1"/>
            </a:solidFill>
          </a:ln>
        </p:spPr>
        <p:txBody>
          <a:bodyPr wrap="square" rtlCol="0">
            <a:spAutoFit/>
          </a:bodyPr>
          <a:lstStyle/>
          <a:p>
            <a:pPr marL="285750" indent="-285750">
              <a:buFont typeface="Arial" panose="020B0604020202020204" pitchFamily="34" charset="0"/>
              <a:buChar char="•"/>
            </a:pPr>
            <a:r>
              <a:rPr lang="en-US">
                <a:solidFill>
                  <a:schemeClr val="bg1"/>
                </a:solidFill>
              </a:rPr>
              <a:t>Pi 3 Model B+  have a 40-pin pinout. </a:t>
            </a:r>
          </a:p>
          <a:p>
            <a:pPr marL="285750" indent="-285750">
              <a:buFont typeface="Arial" panose="020B0604020202020204" pitchFamily="34" charset="0"/>
              <a:buChar char="•"/>
            </a:pPr>
            <a:r>
              <a:rPr lang="en-US">
                <a:solidFill>
                  <a:schemeClr val="bg1"/>
                </a:solidFill>
              </a:rPr>
              <a:t>Illustrated in the following table</a:t>
            </a:r>
          </a:p>
        </p:txBody>
      </p:sp>
      <p:cxnSp>
        <p:nvCxnSpPr>
          <p:cNvPr id="15" name="Straight Arrow Connector 14">
            <a:extLst>
              <a:ext uri="{FF2B5EF4-FFF2-40B4-BE49-F238E27FC236}">
                <a16:creationId xmlns:a16="http://schemas.microsoft.com/office/drawing/2014/main" id="{9BBF5EF8-34C8-4924-B86B-0D21503320C4}"/>
              </a:ext>
            </a:extLst>
          </p:cNvPr>
          <p:cNvCxnSpPr>
            <a:stCxn id="13" idx="3"/>
          </p:cNvCxnSpPr>
          <p:nvPr/>
        </p:nvCxnSpPr>
        <p:spPr>
          <a:xfrm>
            <a:off x="5476798" y="3729257"/>
            <a:ext cx="2325764" cy="238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7D558EAE-1A76-43F8-BB2D-7A8E7B866545}"/>
              </a:ext>
            </a:extLst>
          </p:cNvPr>
          <p:cNvPicPr>
            <a:picLocks noChangeAspect="1"/>
          </p:cNvPicPr>
          <p:nvPr/>
        </p:nvPicPr>
        <p:blipFill>
          <a:blip r:embed="rId3"/>
          <a:stretch>
            <a:fillRect/>
          </a:stretch>
        </p:blipFill>
        <p:spPr>
          <a:xfrm>
            <a:off x="406430" y="5195708"/>
            <a:ext cx="1228725" cy="981075"/>
          </a:xfrm>
          <a:prstGeom prst="rect">
            <a:avLst/>
          </a:prstGeom>
        </p:spPr>
      </p:pic>
    </p:spTree>
    <p:extLst>
      <p:ext uri="{BB962C8B-B14F-4D97-AF65-F5344CB8AC3E}">
        <p14:creationId xmlns:p14="http://schemas.microsoft.com/office/powerpoint/2010/main" val="174267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3ABAB7B-247E-4354-B07D-21EA6A4B163C}"/>
              </a:ext>
            </a:extLst>
          </p:cNvPr>
          <p:cNvSpPr>
            <a:spLocks noGrp="1"/>
          </p:cNvSpPr>
          <p:nvPr>
            <p:ph type="title"/>
          </p:nvPr>
        </p:nvSpPr>
        <p:spPr>
          <a:xfrm>
            <a:off x="550862" y="371851"/>
            <a:ext cx="11091600" cy="624432"/>
          </a:xfrm>
        </p:spPr>
        <p:txBody>
          <a:bodyPr/>
          <a:lstStyle/>
          <a:p>
            <a:pPr algn="ctr"/>
            <a:r>
              <a:rPr lang="en-US">
                <a:solidFill>
                  <a:schemeClr val="bg1"/>
                </a:solidFill>
              </a:rPr>
              <a:t>Camera Module</a:t>
            </a:r>
          </a:p>
        </p:txBody>
      </p:sp>
      <p:pic>
        <p:nvPicPr>
          <p:cNvPr id="14" name="Content Placeholder 13">
            <a:extLst>
              <a:ext uri="{FF2B5EF4-FFF2-40B4-BE49-F238E27FC236}">
                <a16:creationId xmlns:a16="http://schemas.microsoft.com/office/drawing/2014/main" id="{35AC8CED-0C2F-4EBD-9FCC-5045BD035D83}"/>
              </a:ext>
            </a:extLst>
          </p:cNvPr>
          <p:cNvPicPr>
            <a:picLocks noGrp="1" noChangeAspect="1"/>
          </p:cNvPicPr>
          <p:nvPr>
            <p:ph idx="1"/>
          </p:nvPr>
        </p:nvPicPr>
        <p:blipFill>
          <a:blip r:embed="rId2"/>
          <a:stretch>
            <a:fillRect/>
          </a:stretch>
        </p:blipFill>
        <p:spPr>
          <a:xfrm>
            <a:off x="1514675" y="1584870"/>
            <a:ext cx="3653238" cy="2454820"/>
          </a:xfrm>
        </p:spPr>
      </p:pic>
      <p:sp>
        <p:nvSpPr>
          <p:cNvPr id="5" name="Slide Number Placeholder 4">
            <a:extLst>
              <a:ext uri="{FF2B5EF4-FFF2-40B4-BE49-F238E27FC236}">
                <a16:creationId xmlns:a16="http://schemas.microsoft.com/office/drawing/2014/main" id="{5044B6C1-74B6-4288-A440-D8D02FB28CC7}"/>
              </a:ext>
            </a:extLst>
          </p:cNvPr>
          <p:cNvSpPr>
            <a:spLocks noGrp="1"/>
          </p:cNvSpPr>
          <p:nvPr>
            <p:ph type="sldNum" sz="quarter" idx="12"/>
          </p:nvPr>
        </p:nvSpPr>
        <p:spPr/>
        <p:txBody>
          <a:bodyPr/>
          <a:lstStyle/>
          <a:p>
            <a:fld id="{DBA1B0FB-D917-4C8C-928F-313BD683BF39}" type="slidenum">
              <a:rPr lang="en-US" smtClean="0"/>
              <a:t>68</a:t>
            </a:fld>
            <a:endParaRPr lang="en-US"/>
          </a:p>
        </p:txBody>
      </p:sp>
      <p:pic>
        <p:nvPicPr>
          <p:cNvPr id="16" name="Picture 15">
            <a:extLst>
              <a:ext uri="{FF2B5EF4-FFF2-40B4-BE49-F238E27FC236}">
                <a16:creationId xmlns:a16="http://schemas.microsoft.com/office/drawing/2014/main" id="{2EB012EF-93EC-4F7A-AC15-7D566C421E72}"/>
              </a:ext>
            </a:extLst>
          </p:cNvPr>
          <p:cNvPicPr>
            <a:picLocks noChangeAspect="1"/>
          </p:cNvPicPr>
          <p:nvPr/>
        </p:nvPicPr>
        <p:blipFill>
          <a:blip r:embed="rId3"/>
          <a:stretch>
            <a:fillRect/>
          </a:stretch>
        </p:blipFill>
        <p:spPr>
          <a:xfrm>
            <a:off x="7036973" y="1591312"/>
            <a:ext cx="3640352" cy="2448378"/>
          </a:xfrm>
          <a:prstGeom prst="rect">
            <a:avLst/>
          </a:prstGeom>
        </p:spPr>
      </p:pic>
      <p:pic>
        <p:nvPicPr>
          <p:cNvPr id="18" name="Picture 17">
            <a:extLst>
              <a:ext uri="{FF2B5EF4-FFF2-40B4-BE49-F238E27FC236}">
                <a16:creationId xmlns:a16="http://schemas.microsoft.com/office/drawing/2014/main" id="{474DEF90-88BD-4799-9B29-29FE96A8BA38}"/>
              </a:ext>
            </a:extLst>
          </p:cNvPr>
          <p:cNvPicPr>
            <a:picLocks noChangeAspect="1"/>
          </p:cNvPicPr>
          <p:nvPr/>
        </p:nvPicPr>
        <p:blipFill>
          <a:blip r:embed="rId4"/>
          <a:stretch>
            <a:fillRect/>
          </a:stretch>
        </p:blipFill>
        <p:spPr>
          <a:xfrm>
            <a:off x="1511454" y="4238494"/>
            <a:ext cx="3659680" cy="2422606"/>
          </a:xfrm>
          <a:prstGeom prst="rect">
            <a:avLst/>
          </a:prstGeom>
        </p:spPr>
      </p:pic>
      <p:pic>
        <p:nvPicPr>
          <p:cNvPr id="20" name="Picture 19">
            <a:extLst>
              <a:ext uri="{FF2B5EF4-FFF2-40B4-BE49-F238E27FC236}">
                <a16:creationId xmlns:a16="http://schemas.microsoft.com/office/drawing/2014/main" id="{8792E7B1-C846-44F9-A99C-E17765BD6A11}"/>
              </a:ext>
            </a:extLst>
          </p:cNvPr>
          <p:cNvPicPr>
            <a:picLocks noChangeAspect="1"/>
          </p:cNvPicPr>
          <p:nvPr/>
        </p:nvPicPr>
        <p:blipFill>
          <a:blip r:embed="rId5"/>
          <a:stretch>
            <a:fillRect/>
          </a:stretch>
        </p:blipFill>
        <p:spPr>
          <a:xfrm>
            <a:off x="7024087" y="4228829"/>
            <a:ext cx="3666124" cy="2448378"/>
          </a:xfrm>
          <a:prstGeom prst="rect">
            <a:avLst/>
          </a:prstGeom>
        </p:spPr>
      </p:pic>
      <p:pic>
        <p:nvPicPr>
          <p:cNvPr id="2" name="Picture 2">
            <a:extLst>
              <a:ext uri="{FF2B5EF4-FFF2-40B4-BE49-F238E27FC236}">
                <a16:creationId xmlns:a16="http://schemas.microsoft.com/office/drawing/2014/main" id="{EB19F6FE-AC5E-4228-B9CE-AC8BAFDA735B}"/>
              </a:ext>
            </a:extLst>
          </p:cNvPr>
          <p:cNvPicPr>
            <a:picLocks noChangeAspect="1"/>
          </p:cNvPicPr>
          <p:nvPr/>
        </p:nvPicPr>
        <p:blipFill>
          <a:blip r:embed="rId6"/>
          <a:stretch>
            <a:fillRect/>
          </a:stretch>
        </p:blipFill>
        <p:spPr>
          <a:xfrm>
            <a:off x="147638" y="5267595"/>
            <a:ext cx="1228725" cy="981075"/>
          </a:xfrm>
          <a:prstGeom prst="rect">
            <a:avLst/>
          </a:prstGeom>
        </p:spPr>
      </p:pic>
    </p:spTree>
    <p:extLst>
      <p:ext uri="{BB962C8B-B14F-4D97-AF65-F5344CB8AC3E}">
        <p14:creationId xmlns:p14="http://schemas.microsoft.com/office/powerpoint/2010/main" val="367913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7A300E4-3270-4C2E-B185-3A53EE2692FE}"/>
              </a:ext>
            </a:extLst>
          </p:cNvPr>
          <p:cNvPicPr>
            <a:picLocks noChangeAspect="1"/>
          </p:cNvPicPr>
          <p:nvPr/>
        </p:nvPicPr>
        <p:blipFill>
          <a:blip r:embed="rId2"/>
          <a:stretch>
            <a:fillRect/>
          </a:stretch>
        </p:blipFill>
        <p:spPr>
          <a:xfrm>
            <a:off x="61374" y="5195708"/>
            <a:ext cx="1228725" cy="981075"/>
          </a:xfrm>
          <a:prstGeom prst="rect">
            <a:avLst/>
          </a:prstGeom>
        </p:spPr>
      </p:pic>
      <p:sp>
        <p:nvSpPr>
          <p:cNvPr id="8" name="Title 7">
            <a:extLst>
              <a:ext uri="{FF2B5EF4-FFF2-40B4-BE49-F238E27FC236}">
                <a16:creationId xmlns:a16="http://schemas.microsoft.com/office/drawing/2014/main" id="{33ABAB7B-247E-4354-B07D-21EA6A4B163C}"/>
              </a:ext>
            </a:extLst>
          </p:cNvPr>
          <p:cNvSpPr>
            <a:spLocks noGrp="1"/>
          </p:cNvSpPr>
          <p:nvPr>
            <p:ph type="title"/>
          </p:nvPr>
        </p:nvSpPr>
        <p:spPr>
          <a:xfrm>
            <a:off x="550862" y="371851"/>
            <a:ext cx="11091600" cy="624432"/>
          </a:xfrm>
        </p:spPr>
        <p:txBody>
          <a:bodyPr/>
          <a:lstStyle/>
          <a:p>
            <a:pPr algn="ctr"/>
            <a:r>
              <a:rPr lang="en-US">
                <a:solidFill>
                  <a:schemeClr val="bg1"/>
                </a:solidFill>
              </a:rPr>
              <a:t>Camera Module Mechanical Assembly </a:t>
            </a:r>
          </a:p>
        </p:txBody>
      </p:sp>
      <p:pic>
        <p:nvPicPr>
          <p:cNvPr id="6" name="Picture 5">
            <a:extLst>
              <a:ext uri="{FF2B5EF4-FFF2-40B4-BE49-F238E27FC236}">
                <a16:creationId xmlns:a16="http://schemas.microsoft.com/office/drawing/2014/main" id="{BB324677-E403-40F9-9966-B9C0CA91BE73}"/>
              </a:ext>
            </a:extLst>
          </p:cNvPr>
          <p:cNvPicPr>
            <a:picLocks noChangeAspect="1"/>
          </p:cNvPicPr>
          <p:nvPr/>
        </p:nvPicPr>
        <p:blipFill>
          <a:blip r:embed="rId3"/>
          <a:stretch>
            <a:fillRect/>
          </a:stretch>
        </p:blipFill>
        <p:spPr>
          <a:xfrm>
            <a:off x="771019" y="1160060"/>
            <a:ext cx="10649962" cy="5313278"/>
          </a:xfrm>
          <a:prstGeom prst="rect">
            <a:avLst/>
          </a:prstGeom>
        </p:spPr>
      </p:pic>
    </p:spTree>
    <p:extLst>
      <p:ext uri="{BB962C8B-B14F-4D97-AF65-F5344CB8AC3E}">
        <p14:creationId xmlns:p14="http://schemas.microsoft.com/office/powerpoint/2010/main" val="245525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b="1" dirty="0">
                <a:solidFill>
                  <a:schemeClr val="bg1"/>
                </a:solidFill>
              </a:rPr>
              <a:t>2</a:t>
            </a:r>
            <a:r>
              <a:rPr lang="en-US" sz="8800" b="1" kern="1200" dirty="0">
                <a:solidFill>
                  <a:schemeClr val="bg1"/>
                </a:solidFill>
                <a:latin typeface="+mj-lt"/>
                <a:ea typeface="+mj-ea"/>
                <a:cs typeface="+mj-cs"/>
              </a:rPr>
              <a:t>.0 System Architecture</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22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84D76B6-E70C-47CB-9104-5E3779D49BF3}"/>
              </a:ext>
            </a:extLst>
          </p:cNvPr>
          <p:cNvPicPr>
            <a:picLocks noChangeAspect="1"/>
          </p:cNvPicPr>
          <p:nvPr/>
        </p:nvPicPr>
        <p:blipFill>
          <a:blip r:embed="rId2"/>
          <a:stretch>
            <a:fillRect/>
          </a:stretch>
        </p:blipFill>
        <p:spPr>
          <a:xfrm>
            <a:off x="300038" y="5307589"/>
            <a:ext cx="1228725" cy="981075"/>
          </a:xfrm>
          <a:prstGeom prst="rect">
            <a:avLst/>
          </a:prstGeom>
        </p:spPr>
      </p:pic>
      <p:sp>
        <p:nvSpPr>
          <p:cNvPr id="2" name="Title 1">
            <a:extLst>
              <a:ext uri="{FF2B5EF4-FFF2-40B4-BE49-F238E27FC236}">
                <a16:creationId xmlns:a16="http://schemas.microsoft.com/office/drawing/2014/main" id="{41AD22AF-79DB-4AA4-9516-15B01702F45F}"/>
              </a:ext>
            </a:extLst>
          </p:cNvPr>
          <p:cNvSpPr>
            <a:spLocks noGrp="1"/>
          </p:cNvSpPr>
          <p:nvPr>
            <p:ph type="title"/>
          </p:nvPr>
        </p:nvSpPr>
        <p:spPr>
          <a:xfrm>
            <a:off x="550863" y="74974"/>
            <a:ext cx="11091600" cy="642736"/>
          </a:xfrm>
        </p:spPr>
        <p:txBody>
          <a:bodyPr/>
          <a:lstStyle/>
          <a:p>
            <a:pPr algn="ctr"/>
            <a:r>
              <a:rPr lang="en-US">
                <a:solidFill>
                  <a:schemeClr val="bg1"/>
                </a:solidFill>
              </a:rPr>
              <a:t>Camera Module Specification</a:t>
            </a:r>
          </a:p>
        </p:txBody>
      </p:sp>
      <p:sp>
        <p:nvSpPr>
          <p:cNvPr id="3" name="Content Placeholder 2">
            <a:extLst>
              <a:ext uri="{FF2B5EF4-FFF2-40B4-BE49-F238E27FC236}">
                <a16:creationId xmlns:a16="http://schemas.microsoft.com/office/drawing/2014/main" id="{51320E01-F26A-43CF-81BE-FBCC989C716C}"/>
              </a:ext>
            </a:extLst>
          </p:cNvPr>
          <p:cNvSpPr>
            <a:spLocks noGrp="1"/>
          </p:cNvSpPr>
          <p:nvPr>
            <p:ph idx="1"/>
          </p:nvPr>
        </p:nvSpPr>
        <p:spPr>
          <a:xfrm>
            <a:off x="550863" y="1321615"/>
            <a:ext cx="5545136" cy="3153293"/>
          </a:xfrm>
        </p:spPr>
        <p:txBody>
          <a:bodyPr vert="horz" wrap="square" lIns="0" tIns="0" rIns="0" bIns="0" rtlCol="0" anchor="t">
            <a:noAutofit/>
          </a:bodyPr>
          <a:lstStyle/>
          <a:p>
            <a:pPr algn="just"/>
            <a:r>
              <a:rPr lang="en-US" sz="2400">
                <a:solidFill>
                  <a:schemeClr val="tx1"/>
                </a:solidFill>
                <a:latin typeface="Andalus"/>
                <a:cs typeface="Andalus"/>
              </a:rPr>
              <a:t> </a:t>
            </a:r>
            <a:r>
              <a:rPr lang="en-US" sz="2400">
                <a:solidFill>
                  <a:schemeClr val="bg1"/>
                </a:solidFill>
                <a:latin typeface="Andalus"/>
                <a:cs typeface="Andalus"/>
              </a:rPr>
              <a:t>Sony IMX219 8-megapixel sensor</a:t>
            </a:r>
            <a:endParaRPr lang="en-US">
              <a:solidFill>
                <a:schemeClr val="bg1"/>
              </a:solidFill>
              <a:latin typeface="Andalus"/>
              <a:cs typeface="Andalus"/>
            </a:endParaRPr>
          </a:p>
          <a:p>
            <a:pPr algn="just"/>
            <a:r>
              <a:rPr lang="en-US" sz="2400">
                <a:solidFill>
                  <a:schemeClr val="bg1"/>
                </a:solidFill>
                <a:latin typeface="Andalus" panose="02020603050405020304" pitchFamily="18" charset="-78"/>
                <a:cs typeface="Andalus" panose="02020603050405020304" pitchFamily="18" charset="-78"/>
              </a:rPr>
              <a:t>Can be used to take high-definition video</a:t>
            </a:r>
          </a:p>
          <a:p>
            <a:pPr algn="just"/>
            <a:r>
              <a:rPr lang="en-US" sz="2400">
                <a:solidFill>
                  <a:schemeClr val="bg1"/>
                </a:solidFill>
                <a:latin typeface="Andalus" panose="02020603050405020304" pitchFamily="18" charset="-78"/>
                <a:cs typeface="Andalus" panose="02020603050405020304" pitchFamily="18" charset="-78"/>
              </a:rPr>
              <a:t>Resolution: 8 Megapixels</a:t>
            </a:r>
          </a:p>
          <a:p>
            <a:pPr algn="just"/>
            <a:r>
              <a:rPr lang="en-US" sz="2400">
                <a:solidFill>
                  <a:schemeClr val="bg1"/>
                </a:solidFill>
                <a:latin typeface="Andalus"/>
                <a:cs typeface="Andalus"/>
              </a:rPr>
              <a:t>Linux Integration:</a:t>
            </a:r>
            <a:r>
              <a:rPr lang="en-US" sz="2400">
                <a:solidFill>
                  <a:schemeClr val="tx1"/>
                </a:solidFill>
                <a:latin typeface="Andalus"/>
                <a:cs typeface="Andalus"/>
              </a:rPr>
              <a:t> </a:t>
            </a:r>
            <a:r>
              <a:rPr lang="en-US" sz="2400">
                <a:solidFill>
                  <a:srgbClr val="FF0000"/>
                </a:solidFill>
                <a:latin typeface="Andalus"/>
                <a:cs typeface="Andalus"/>
              </a:rPr>
              <a:t>V4L2 driver</a:t>
            </a:r>
            <a:r>
              <a:rPr lang="en-US" sz="2400">
                <a:solidFill>
                  <a:schemeClr val="tx1"/>
                </a:solidFill>
                <a:latin typeface="Andalus"/>
                <a:cs typeface="Andalus"/>
              </a:rPr>
              <a:t> </a:t>
            </a:r>
            <a:r>
              <a:rPr lang="en-US" sz="2400">
                <a:solidFill>
                  <a:schemeClr val="bg1"/>
                </a:solidFill>
                <a:latin typeface="Andalus"/>
                <a:cs typeface="Andalus"/>
              </a:rPr>
              <a:t>available</a:t>
            </a:r>
          </a:p>
          <a:p>
            <a:pPr algn="just"/>
            <a:r>
              <a:rPr lang="en-US" sz="2400">
                <a:solidFill>
                  <a:schemeClr val="bg1"/>
                </a:solidFill>
                <a:latin typeface="Andalus" panose="02020603050405020304" pitchFamily="18" charset="-78"/>
                <a:cs typeface="Andalus" panose="02020603050405020304" pitchFamily="18" charset="-78"/>
              </a:rPr>
              <a:t>Can be used to take high-definition video</a:t>
            </a:r>
          </a:p>
        </p:txBody>
      </p:sp>
      <p:sp>
        <p:nvSpPr>
          <p:cNvPr id="6" name="Slide Number Placeholder 5">
            <a:extLst>
              <a:ext uri="{FF2B5EF4-FFF2-40B4-BE49-F238E27FC236}">
                <a16:creationId xmlns:a16="http://schemas.microsoft.com/office/drawing/2014/main" id="{B4A75BCC-314E-438D-8E79-99871C3F48B3}"/>
              </a:ext>
            </a:extLst>
          </p:cNvPr>
          <p:cNvSpPr>
            <a:spLocks noGrp="1"/>
          </p:cNvSpPr>
          <p:nvPr>
            <p:ph type="sldNum" sz="quarter" idx="12"/>
          </p:nvPr>
        </p:nvSpPr>
        <p:spPr>
          <a:xfrm>
            <a:off x="9948863" y="6220604"/>
            <a:ext cx="1692274" cy="153888"/>
          </a:xfrm>
        </p:spPr>
        <p:txBody>
          <a:bodyPr/>
          <a:lstStyle/>
          <a:p>
            <a:fld id="{DBA1B0FB-D917-4C8C-928F-313BD683BF39}" type="slidenum">
              <a:rPr lang="en-US" smtClean="0"/>
              <a:t>70</a:t>
            </a:fld>
            <a:endParaRPr lang="en-US"/>
          </a:p>
        </p:txBody>
      </p:sp>
      <p:sp>
        <p:nvSpPr>
          <p:cNvPr id="7" name="Content Placeholder 2">
            <a:extLst>
              <a:ext uri="{FF2B5EF4-FFF2-40B4-BE49-F238E27FC236}">
                <a16:creationId xmlns:a16="http://schemas.microsoft.com/office/drawing/2014/main" id="{01D3E00A-F5D2-4E1A-9607-7A7DAF23B680}"/>
              </a:ext>
            </a:extLst>
          </p:cNvPr>
          <p:cNvSpPr txBox="1">
            <a:spLocks/>
          </p:cNvSpPr>
          <p:nvPr/>
        </p:nvSpPr>
        <p:spPr>
          <a:xfrm>
            <a:off x="6096000" y="1321614"/>
            <a:ext cx="5545137" cy="4546918"/>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a:solidFill>
                  <a:schemeClr val="bg1"/>
                </a:solidFill>
                <a:latin typeface="Andalus"/>
                <a:cs typeface="Andalus"/>
              </a:rPr>
              <a:t>Supports 1080p30, 720p60 and VGA90 video modes</a:t>
            </a:r>
            <a:endParaRPr lang="en-US">
              <a:solidFill>
                <a:schemeClr val="bg1"/>
              </a:solidFill>
              <a:latin typeface="Andalus"/>
              <a:cs typeface="Andalus"/>
            </a:endParaRPr>
          </a:p>
          <a:p>
            <a:pPr algn="just"/>
            <a:r>
              <a:rPr lang="en-US" sz="2400">
                <a:solidFill>
                  <a:schemeClr val="bg1"/>
                </a:solidFill>
                <a:latin typeface="Andalus"/>
                <a:cs typeface="Andalus"/>
              </a:rPr>
              <a:t>It attaches via a 15cm ribbon cable to the </a:t>
            </a:r>
            <a:r>
              <a:rPr lang="en-US" sz="2400">
                <a:solidFill>
                  <a:srgbClr val="002060"/>
                </a:solidFill>
                <a:latin typeface="Andalus"/>
                <a:cs typeface="Andalus"/>
              </a:rPr>
              <a:t>CSI</a:t>
            </a:r>
            <a:r>
              <a:rPr lang="en-US" sz="2400">
                <a:solidFill>
                  <a:schemeClr val="tx1"/>
                </a:solidFill>
                <a:latin typeface="Andalus"/>
                <a:cs typeface="Andalus"/>
              </a:rPr>
              <a:t> </a:t>
            </a:r>
            <a:r>
              <a:rPr lang="en-US" sz="2400">
                <a:solidFill>
                  <a:schemeClr val="bg1"/>
                </a:solidFill>
                <a:latin typeface="Andalus"/>
                <a:cs typeface="Andalus"/>
              </a:rPr>
              <a:t>port on the Raspberry Pi.</a:t>
            </a:r>
          </a:p>
          <a:p>
            <a:pPr algn="just"/>
            <a:r>
              <a:rPr lang="en-US" sz="2400">
                <a:solidFill>
                  <a:schemeClr val="bg1"/>
                </a:solidFill>
                <a:latin typeface="Andalus"/>
                <a:cs typeface="Andalus"/>
              </a:rPr>
              <a:t>Supports 1080p30, 720p60 and VGA90 video modes</a:t>
            </a:r>
          </a:p>
          <a:p>
            <a:pPr algn="just"/>
            <a:r>
              <a:rPr lang="en-US" sz="2400">
                <a:solidFill>
                  <a:schemeClr val="bg1"/>
                </a:solidFill>
                <a:latin typeface="Andalus"/>
                <a:cs typeface="Andalus"/>
              </a:rPr>
              <a:t>C programming API: </a:t>
            </a:r>
            <a:r>
              <a:rPr lang="en-US" sz="2400" err="1">
                <a:solidFill>
                  <a:srgbClr val="C00000"/>
                </a:solidFill>
                <a:latin typeface="Andalus"/>
                <a:cs typeface="Andalus"/>
              </a:rPr>
              <a:t>OpenMAX</a:t>
            </a:r>
            <a:r>
              <a:rPr lang="en-US" sz="2400">
                <a:solidFill>
                  <a:srgbClr val="C00000"/>
                </a:solidFill>
                <a:latin typeface="Andalus"/>
                <a:cs typeface="Andalus"/>
              </a:rPr>
              <a:t> IL</a:t>
            </a:r>
            <a:r>
              <a:rPr lang="en-US" sz="2400">
                <a:solidFill>
                  <a:schemeClr val="bg1"/>
                </a:solidFill>
                <a:latin typeface="Andalus"/>
                <a:cs typeface="Andalus"/>
              </a:rPr>
              <a:t> and others available</a:t>
            </a:r>
          </a:p>
        </p:txBody>
      </p:sp>
      <p:sp>
        <p:nvSpPr>
          <p:cNvPr id="8" name="TextBox 7">
            <a:extLst>
              <a:ext uri="{FF2B5EF4-FFF2-40B4-BE49-F238E27FC236}">
                <a16:creationId xmlns:a16="http://schemas.microsoft.com/office/drawing/2014/main" id="{1AB136A9-DE27-48DB-87E1-9ADA8256FE52}"/>
              </a:ext>
            </a:extLst>
          </p:cNvPr>
          <p:cNvSpPr txBox="1"/>
          <p:nvPr/>
        </p:nvSpPr>
        <p:spPr>
          <a:xfrm>
            <a:off x="436351" y="4331637"/>
            <a:ext cx="5350302" cy="1200329"/>
          </a:xfrm>
          <a:prstGeom prst="rect">
            <a:avLst/>
          </a:prstGeom>
          <a:noFill/>
          <a:ln w="38100">
            <a:solidFill>
              <a:srgbClr val="002060"/>
            </a:solidFill>
          </a:ln>
        </p:spPr>
        <p:txBody>
          <a:bodyPr wrap="square" lIns="91440" tIns="45720" rIns="91440" bIns="45720" rtlCol="0" anchor="t">
            <a:spAutoFit/>
          </a:bodyPr>
          <a:lstStyle/>
          <a:p>
            <a:pPr marL="285750" indent="-285750" algn="just">
              <a:buFont typeface="Arial" panose="020B0604020202020204" pitchFamily="34" charset="0"/>
              <a:buChar char="•"/>
            </a:pPr>
            <a:r>
              <a:rPr lang="en-US">
                <a:solidFill>
                  <a:srgbClr val="002060"/>
                </a:solidFill>
              </a:rPr>
              <a:t>The </a:t>
            </a:r>
            <a:r>
              <a:rPr lang="en-US" b="1">
                <a:solidFill>
                  <a:srgbClr val="002060"/>
                </a:solidFill>
              </a:rPr>
              <a:t>Camera Serial Interface</a:t>
            </a:r>
            <a:r>
              <a:rPr lang="en-US">
                <a:solidFill>
                  <a:srgbClr val="002060"/>
                </a:solidFill>
              </a:rPr>
              <a:t> (CSI) is a specification of the Mobile Industry Processor Interface (MIPI) Alliance. It defines an interface between a camera and a host processor. </a:t>
            </a:r>
          </a:p>
        </p:txBody>
      </p:sp>
      <p:sp>
        <p:nvSpPr>
          <p:cNvPr id="9" name="TextBox 8">
            <a:extLst>
              <a:ext uri="{FF2B5EF4-FFF2-40B4-BE49-F238E27FC236}">
                <a16:creationId xmlns:a16="http://schemas.microsoft.com/office/drawing/2014/main" id="{EEACA158-65EE-45A1-AAA4-87CC441E9E15}"/>
              </a:ext>
            </a:extLst>
          </p:cNvPr>
          <p:cNvSpPr txBox="1"/>
          <p:nvPr/>
        </p:nvSpPr>
        <p:spPr>
          <a:xfrm>
            <a:off x="6291617" y="2753240"/>
            <a:ext cx="477672" cy="369332"/>
          </a:xfrm>
          <a:prstGeom prst="rect">
            <a:avLst/>
          </a:prstGeom>
          <a:noFill/>
          <a:ln w="19050">
            <a:solidFill>
              <a:srgbClr val="002060"/>
            </a:solidFill>
          </a:ln>
        </p:spPr>
        <p:txBody>
          <a:bodyPr wrap="square" rtlCol="0">
            <a:spAutoFit/>
          </a:bodyPr>
          <a:lstStyle/>
          <a:p>
            <a:pPr marL="285750" indent="-285750">
              <a:buFont typeface="Arial" panose="020B0604020202020204" pitchFamily="34" charset="0"/>
              <a:buChar char="•"/>
            </a:pPr>
            <a:endParaRPr lang="en-US">
              <a:solidFill>
                <a:srgbClr val="FFC000"/>
              </a:solidFill>
            </a:endParaRPr>
          </a:p>
        </p:txBody>
      </p:sp>
      <p:cxnSp>
        <p:nvCxnSpPr>
          <p:cNvPr id="10" name="Connector: Elbow 9">
            <a:extLst>
              <a:ext uri="{FF2B5EF4-FFF2-40B4-BE49-F238E27FC236}">
                <a16:creationId xmlns:a16="http://schemas.microsoft.com/office/drawing/2014/main" id="{2EA148B6-A40D-4166-81C2-BB757D3C5669}"/>
              </a:ext>
            </a:extLst>
          </p:cNvPr>
          <p:cNvCxnSpPr>
            <a:cxnSpLocks/>
            <a:stCxn id="9" idx="1"/>
            <a:endCxn id="8" idx="3"/>
          </p:cNvCxnSpPr>
          <p:nvPr/>
        </p:nvCxnSpPr>
        <p:spPr>
          <a:xfrm rot="10800000" flipV="1">
            <a:off x="5786653" y="2937906"/>
            <a:ext cx="504964" cy="1993896"/>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90A18D-6910-4270-91C3-CF136B3CD8BF}"/>
              </a:ext>
            </a:extLst>
          </p:cNvPr>
          <p:cNvSpPr txBox="1"/>
          <p:nvPr/>
        </p:nvSpPr>
        <p:spPr>
          <a:xfrm>
            <a:off x="436351" y="5678625"/>
            <a:ext cx="11091600" cy="923330"/>
          </a:xfrm>
          <a:prstGeom prst="rect">
            <a:avLst/>
          </a:prstGeom>
          <a:noFill/>
          <a:ln w="38100">
            <a:solidFill>
              <a:srgbClr val="C00000"/>
            </a:solidFill>
          </a:ln>
        </p:spPr>
        <p:txBody>
          <a:bodyPr wrap="square" rtlCol="0">
            <a:spAutoFit/>
          </a:bodyPr>
          <a:lstStyle/>
          <a:p>
            <a:pPr marL="285750" indent="-285750" algn="just">
              <a:buFont typeface="Arial" panose="020B0604020202020204" pitchFamily="34" charset="0"/>
              <a:buChar char="•"/>
            </a:pPr>
            <a:r>
              <a:rPr lang="en-US" err="1">
                <a:solidFill>
                  <a:srgbClr val="C00000"/>
                </a:solidFill>
              </a:rPr>
              <a:t>OpenMAX</a:t>
            </a:r>
            <a:r>
              <a:rPr lang="en-US">
                <a:solidFill>
                  <a:srgbClr val="C00000"/>
                </a:solidFill>
              </a:rPr>
              <a:t> IL defines a low-level interface for audio, video, and imaging codecs used in embedded and/or mobile devices, freeing the developer from having to use proprietary or closed interfaces. It allows applications and media frameworks to interface with multimedia codecs and supporting components in a unified manner. </a:t>
            </a:r>
          </a:p>
        </p:txBody>
      </p:sp>
      <p:sp>
        <p:nvSpPr>
          <p:cNvPr id="20" name="TextBox 19">
            <a:extLst>
              <a:ext uri="{FF2B5EF4-FFF2-40B4-BE49-F238E27FC236}">
                <a16:creationId xmlns:a16="http://schemas.microsoft.com/office/drawing/2014/main" id="{833F270F-3869-43BE-9FED-78657F6AC477}"/>
              </a:ext>
            </a:extLst>
          </p:cNvPr>
          <p:cNvSpPr txBox="1"/>
          <p:nvPr/>
        </p:nvSpPr>
        <p:spPr>
          <a:xfrm>
            <a:off x="9223945" y="4429597"/>
            <a:ext cx="1781940" cy="369332"/>
          </a:xfrm>
          <a:prstGeom prst="rect">
            <a:avLst/>
          </a:prstGeom>
          <a:noFill/>
          <a:ln w="19050">
            <a:solidFill>
              <a:srgbClr val="C00000"/>
            </a:solidFill>
          </a:ln>
        </p:spPr>
        <p:txBody>
          <a:bodyPr wrap="square" rtlCol="0">
            <a:spAutoFit/>
          </a:bodyPr>
          <a:lstStyle/>
          <a:p>
            <a:pPr marL="285750" indent="-285750">
              <a:buFont typeface="Arial" panose="020B0604020202020204" pitchFamily="34" charset="0"/>
              <a:buChar char="•"/>
            </a:pPr>
            <a:endParaRPr lang="en-US">
              <a:solidFill>
                <a:srgbClr val="FFC000"/>
              </a:solidFill>
            </a:endParaRPr>
          </a:p>
        </p:txBody>
      </p:sp>
      <p:cxnSp>
        <p:nvCxnSpPr>
          <p:cNvPr id="21" name="Connector: Elbow 20">
            <a:extLst>
              <a:ext uri="{FF2B5EF4-FFF2-40B4-BE49-F238E27FC236}">
                <a16:creationId xmlns:a16="http://schemas.microsoft.com/office/drawing/2014/main" id="{7265959D-3F5B-43FF-BC8F-A08F67C47704}"/>
              </a:ext>
            </a:extLst>
          </p:cNvPr>
          <p:cNvCxnSpPr>
            <a:cxnSpLocks/>
            <a:stCxn id="20" idx="2"/>
            <a:endCxn id="19" idx="3"/>
          </p:cNvCxnSpPr>
          <p:nvPr/>
        </p:nvCxnSpPr>
        <p:spPr>
          <a:xfrm rot="16200000" flipH="1">
            <a:off x="10150753" y="4763091"/>
            <a:ext cx="1341361" cy="1413036"/>
          </a:xfrm>
          <a:prstGeom prst="bentConnector4">
            <a:avLst>
              <a:gd name="adj1" fmla="val 32791"/>
              <a:gd name="adj2" fmla="val 11617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0279E06-16B1-4CC3-B8DC-B17C2686CAC1}"/>
              </a:ext>
            </a:extLst>
          </p:cNvPr>
          <p:cNvSpPr txBox="1"/>
          <p:nvPr/>
        </p:nvSpPr>
        <p:spPr>
          <a:xfrm>
            <a:off x="727121" y="673528"/>
            <a:ext cx="11091600" cy="646331"/>
          </a:xfrm>
          <a:prstGeom prst="rect">
            <a:avLst/>
          </a:prstGeom>
          <a:noFill/>
          <a:ln w="38100">
            <a:solidFill>
              <a:srgbClr val="FF0000"/>
            </a:solidFill>
          </a:ln>
        </p:spPr>
        <p:txBody>
          <a:bodyPr wrap="square" rtlCol="0">
            <a:spAutoFit/>
          </a:bodyPr>
          <a:lstStyle/>
          <a:p>
            <a:pPr marL="285750" indent="-285750" algn="just">
              <a:buFont typeface="Arial" panose="020B0604020202020204" pitchFamily="34" charset="0"/>
              <a:buChar char="•"/>
            </a:pPr>
            <a:r>
              <a:rPr lang="en-US">
                <a:solidFill>
                  <a:srgbClr val="FF0000"/>
                </a:solidFill>
              </a:rPr>
              <a:t>The </a:t>
            </a:r>
            <a:r>
              <a:rPr lang="en-US" b="1">
                <a:solidFill>
                  <a:srgbClr val="FF0000"/>
                </a:solidFill>
              </a:rPr>
              <a:t>V4L2</a:t>
            </a:r>
            <a:r>
              <a:rPr lang="en-US">
                <a:solidFill>
                  <a:srgbClr val="FF0000"/>
                </a:solidFill>
              </a:rPr>
              <a:t> Linux kernel framework allows to control both an external </a:t>
            </a:r>
            <a:r>
              <a:rPr lang="en-US" b="1">
                <a:solidFill>
                  <a:srgbClr val="FF0000"/>
                </a:solidFill>
              </a:rPr>
              <a:t>camera</a:t>
            </a:r>
            <a:r>
              <a:rPr lang="en-US">
                <a:solidFill>
                  <a:srgbClr val="FF0000"/>
                </a:solidFill>
              </a:rPr>
              <a:t> sensor and the </a:t>
            </a:r>
            <a:r>
              <a:rPr lang="en-US" b="1">
                <a:solidFill>
                  <a:srgbClr val="FF0000"/>
                </a:solidFill>
              </a:rPr>
              <a:t>camera</a:t>
            </a:r>
            <a:r>
              <a:rPr lang="en-US">
                <a:solidFill>
                  <a:srgbClr val="FF0000"/>
                </a:solidFill>
              </a:rPr>
              <a:t> interface in order to capture raw frames in various formats.</a:t>
            </a:r>
          </a:p>
        </p:txBody>
      </p:sp>
      <p:sp>
        <p:nvSpPr>
          <p:cNvPr id="31" name="TextBox 30">
            <a:extLst>
              <a:ext uri="{FF2B5EF4-FFF2-40B4-BE49-F238E27FC236}">
                <a16:creationId xmlns:a16="http://schemas.microsoft.com/office/drawing/2014/main" id="{F8060A32-330F-4E38-8BAE-9E4A4290B70C}"/>
              </a:ext>
            </a:extLst>
          </p:cNvPr>
          <p:cNvSpPr txBox="1"/>
          <p:nvPr/>
        </p:nvSpPr>
        <p:spPr>
          <a:xfrm>
            <a:off x="3056910" y="3225741"/>
            <a:ext cx="1587306" cy="369332"/>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endParaRPr lang="en-US">
              <a:solidFill>
                <a:srgbClr val="FFC000"/>
              </a:solidFill>
            </a:endParaRPr>
          </a:p>
        </p:txBody>
      </p:sp>
      <p:cxnSp>
        <p:nvCxnSpPr>
          <p:cNvPr id="32" name="Connector: Elbow 31">
            <a:extLst>
              <a:ext uri="{FF2B5EF4-FFF2-40B4-BE49-F238E27FC236}">
                <a16:creationId xmlns:a16="http://schemas.microsoft.com/office/drawing/2014/main" id="{30550CB3-788B-4F3B-8448-1DAA4F887352}"/>
              </a:ext>
            </a:extLst>
          </p:cNvPr>
          <p:cNvCxnSpPr>
            <a:cxnSpLocks/>
            <a:stCxn id="31" idx="2"/>
            <a:endCxn id="30" idx="1"/>
          </p:cNvCxnSpPr>
          <p:nvPr/>
        </p:nvCxnSpPr>
        <p:spPr>
          <a:xfrm rot="5400000" flipH="1">
            <a:off x="989652" y="734163"/>
            <a:ext cx="2598379" cy="3123442"/>
          </a:xfrm>
          <a:prstGeom prst="bentConnector4">
            <a:avLst>
              <a:gd name="adj1" fmla="val -8798"/>
              <a:gd name="adj2" fmla="val 10731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28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heel(1)">
                                      <p:cBhvr>
                                        <p:cTn id="10" dur="2000"/>
                                        <p:tgtEl>
                                          <p:spTgt spid="3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20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heel(1)">
                                      <p:cBhvr>
                                        <p:cTn id="29" dur="2000"/>
                                        <p:tgtEl>
                                          <p:spTgt spid="21"/>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heel(1)">
                                      <p:cBhvr>
                                        <p:cTn id="32" dur="2000"/>
                                        <p:tgtEl>
                                          <p:spTgt spid="20"/>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heel(1)">
                                      <p:cBhvr>
                                        <p:cTn id="3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0" grpId="0" animBg="1"/>
      <p:bldP spid="30" grpId="0" animBg="1"/>
      <p:bldP spid="3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620AAB-4239-4C24-AA9D-98C819E764B5}"/>
              </a:ext>
            </a:extLst>
          </p:cNvPr>
          <p:cNvPicPr>
            <a:picLocks noChangeAspect="1"/>
          </p:cNvPicPr>
          <p:nvPr/>
        </p:nvPicPr>
        <p:blipFill>
          <a:blip r:embed="rId2"/>
          <a:stretch>
            <a:fillRect/>
          </a:stretch>
        </p:blipFill>
        <p:spPr>
          <a:xfrm>
            <a:off x="341602" y="5252171"/>
            <a:ext cx="1228725" cy="981075"/>
          </a:xfrm>
          <a:prstGeom prst="rect">
            <a:avLst/>
          </a:prstGeom>
        </p:spPr>
      </p:pic>
      <p:sp>
        <p:nvSpPr>
          <p:cNvPr id="2" name="Title 1">
            <a:extLst>
              <a:ext uri="{FF2B5EF4-FFF2-40B4-BE49-F238E27FC236}">
                <a16:creationId xmlns:a16="http://schemas.microsoft.com/office/drawing/2014/main" id="{E3986B7A-AB0E-4D20-BC1E-DD9C664815DE}"/>
              </a:ext>
            </a:extLst>
          </p:cNvPr>
          <p:cNvSpPr>
            <a:spLocks noGrp="1"/>
          </p:cNvSpPr>
          <p:nvPr>
            <p:ph type="title"/>
          </p:nvPr>
        </p:nvSpPr>
        <p:spPr>
          <a:xfrm>
            <a:off x="550862" y="262667"/>
            <a:ext cx="11091600" cy="1332000"/>
          </a:xfrm>
        </p:spPr>
        <p:txBody>
          <a:bodyPr/>
          <a:lstStyle/>
          <a:p>
            <a:pPr algn="ctr"/>
            <a:r>
              <a:rPr lang="en-US">
                <a:solidFill>
                  <a:schemeClr val="bg1"/>
                </a:solidFill>
              </a:rPr>
              <a:t>Wi-Fi Serial TTL Module "ESP8266-12E"</a:t>
            </a:r>
            <a:br>
              <a:rPr lang="en-US">
                <a:solidFill>
                  <a:schemeClr val="bg1"/>
                </a:solidFill>
              </a:rPr>
            </a:br>
            <a:endParaRPr lang="en-US">
              <a:solidFill>
                <a:schemeClr val="bg1"/>
              </a:solidFill>
            </a:endParaRPr>
          </a:p>
        </p:txBody>
      </p:sp>
      <p:sp>
        <p:nvSpPr>
          <p:cNvPr id="3" name="Content Placeholder 2">
            <a:extLst>
              <a:ext uri="{FF2B5EF4-FFF2-40B4-BE49-F238E27FC236}">
                <a16:creationId xmlns:a16="http://schemas.microsoft.com/office/drawing/2014/main" id="{D86071F1-401C-4B8C-94DC-0181A7AA84F1}"/>
              </a:ext>
            </a:extLst>
          </p:cNvPr>
          <p:cNvSpPr>
            <a:spLocks noGrp="1"/>
          </p:cNvSpPr>
          <p:nvPr>
            <p:ph idx="1"/>
          </p:nvPr>
        </p:nvSpPr>
        <p:spPr>
          <a:xfrm>
            <a:off x="550861" y="1057723"/>
            <a:ext cx="5545137" cy="4255403"/>
          </a:xfrm>
        </p:spPr>
        <p:txBody>
          <a:bodyPr/>
          <a:lstStyle/>
          <a:p>
            <a:pPr algn="just"/>
            <a:r>
              <a:rPr lang="en-US" b="0" i="0">
                <a:solidFill>
                  <a:schemeClr val="bg1"/>
                </a:solidFill>
                <a:effectLst/>
                <a:latin typeface="Source Sans Pro" panose="020B0503030403020204" pitchFamily="34" charset="0"/>
              </a:rPr>
              <a:t>TTL stands for </a:t>
            </a:r>
            <a:r>
              <a:rPr lang="en-US" b="1" i="0">
                <a:solidFill>
                  <a:schemeClr val="bg1"/>
                </a:solidFill>
                <a:effectLst/>
                <a:latin typeface="Source Sans Pro" panose="020B0503030403020204" pitchFamily="34" charset="0"/>
              </a:rPr>
              <a:t>Transistor-Transistor Logic</a:t>
            </a:r>
            <a:r>
              <a:rPr lang="en-US" b="0" i="0">
                <a:solidFill>
                  <a:schemeClr val="bg1"/>
                </a:solidFill>
                <a:effectLst/>
                <a:latin typeface="Source Sans Pro" panose="020B0503030403020204" pitchFamily="34" charset="0"/>
              </a:rPr>
              <a:t>, a serial communication commonly found in </a:t>
            </a:r>
            <a:r>
              <a:rPr lang="en-US" b="0" i="0">
                <a:solidFill>
                  <a:srgbClr val="FF0000"/>
                </a:solidFill>
                <a:effectLst/>
                <a:latin typeface="Source Sans Pro" panose="020B0503030403020204" pitchFamily="34" charset="0"/>
              </a:rPr>
              <a:t>UART</a:t>
            </a:r>
            <a:r>
              <a:rPr lang="en-US" b="0" i="0">
                <a:solidFill>
                  <a:schemeClr val="bg1"/>
                </a:solidFill>
                <a:effectLst/>
                <a:latin typeface="Source Sans Pro" panose="020B0503030403020204" pitchFamily="34" charset="0"/>
              </a:rPr>
              <a:t> (universally asynchronous receiver/transmitter) transmission method, a method seen in most microcontrollers.</a:t>
            </a:r>
          </a:p>
          <a:p>
            <a:pPr algn="l">
              <a:buFont typeface="Arial" panose="020B0604020202020204" pitchFamily="34" charset="0"/>
              <a:buChar char="•"/>
            </a:pPr>
            <a:r>
              <a:rPr lang="en-US">
                <a:solidFill>
                  <a:schemeClr val="bg1"/>
                </a:solidFill>
                <a:latin typeface="Source Sans Pro" panose="020B0503030403020204" pitchFamily="34" charset="0"/>
              </a:rPr>
              <a:t>Advantages: </a:t>
            </a:r>
          </a:p>
          <a:p>
            <a:pPr lvl="1">
              <a:buFont typeface="Wingdings" panose="05000000000000000000" pitchFamily="2" charset="2"/>
              <a:buChar char="§"/>
            </a:pPr>
            <a:r>
              <a:rPr lang="en-US" sz="2000" b="0" i="0">
                <a:solidFill>
                  <a:schemeClr val="bg1"/>
                </a:solidFill>
                <a:effectLst/>
                <a:latin typeface="Source Sans Pro" panose="020B0503030403020204" pitchFamily="34" charset="0"/>
              </a:rPr>
              <a:t>Low cost</a:t>
            </a:r>
          </a:p>
          <a:p>
            <a:pPr lvl="1">
              <a:buFont typeface="Wingdings" panose="05000000000000000000" pitchFamily="2" charset="2"/>
              <a:buChar char="§"/>
            </a:pPr>
            <a:r>
              <a:rPr lang="en-US" sz="2000" b="0" i="0">
                <a:solidFill>
                  <a:schemeClr val="bg1"/>
                </a:solidFill>
                <a:effectLst/>
                <a:latin typeface="Source Sans Pro" panose="020B0503030403020204" pitchFamily="34" charset="0"/>
              </a:rPr>
              <a:t>High availability</a:t>
            </a:r>
          </a:p>
          <a:p>
            <a:pPr lvl="1">
              <a:buFont typeface="Wingdings" panose="05000000000000000000" pitchFamily="2" charset="2"/>
              <a:buChar char="§"/>
            </a:pPr>
            <a:r>
              <a:rPr lang="en-US" sz="2000" b="0" i="0">
                <a:solidFill>
                  <a:schemeClr val="bg1"/>
                </a:solidFill>
                <a:effectLst/>
                <a:latin typeface="Source Sans Pro" panose="020B0503030403020204" pitchFamily="34" charset="0"/>
              </a:rPr>
              <a:t> High compatibility with microcontroller</a:t>
            </a:r>
          </a:p>
          <a:p>
            <a:pPr lvl="1">
              <a:buFont typeface="Wingdings" panose="05000000000000000000" pitchFamily="2" charset="2"/>
              <a:buChar char="§"/>
            </a:pPr>
            <a:r>
              <a:rPr lang="en-US" sz="2000" b="0" i="0">
                <a:solidFill>
                  <a:schemeClr val="bg1"/>
                </a:solidFill>
                <a:effectLst/>
                <a:latin typeface="Source Sans Pro" panose="020B0503030403020204" pitchFamily="34" charset="0"/>
              </a:rPr>
              <a:t> Ease of usage</a:t>
            </a:r>
          </a:p>
          <a:p>
            <a:pPr algn="just"/>
            <a:endParaRPr lang="en-US">
              <a:solidFill>
                <a:schemeClr val="bg1"/>
              </a:solidFill>
            </a:endParaRPr>
          </a:p>
        </p:txBody>
      </p:sp>
      <p:sp>
        <p:nvSpPr>
          <p:cNvPr id="6" name="Slide Number Placeholder 5">
            <a:extLst>
              <a:ext uri="{FF2B5EF4-FFF2-40B4-BE49-F238E27FC236}">
                <a16:creationId xmlns:a16="http://schemas.microsoft.com/office/drawing/2014/main" id="{758AC973-8FFE-4D83-9AD0-94DF63736F1B}"/>
              </a:ext>
            </a:extLst>
          </p:cNvPr>
          <p:cNvSpPr>
            <a:spLocks noGrp="1"/>
          </p:cNvSpPr>
          <p:nvPr>
            <p:ph type="sldNum" sz="quarter" idx="12"/>
          </p:nvPr>
        </p:nvSpPr>
        <p:spPr/>
        <p:txBody>
          <a:bodyPr/>
          <a:lstStyle/>
          <a:p>
            <a:fld id="{DBA1B0FB-D917-4C8C-928F-313BD683BF39}" type="slidenum">
              <a:rPr lang="en-US" smtClean="0"/>
              <a:t>71</a:t>
            </a:fld>
            <a:endParaRPr lang="en-US"/>
          </a:p>
        </p:txBody>
      </p:sp>
      <p:grpSp>
        <p:nvGrpSpPr>
          <p:cNvPr id="10" name="Group 9">
            <a:extLst>
              <a:ext uri="{FF2B5EF4-FFF2-40B4-BE49-F238E27FC236}">
                <a16:creationId xmlns:a16="http://schemas.microsoft.com/office/drawing/2014/main" id="{4632232E-FF06-44E8-B856-E1082B297A76}"/>
              </a:ext>
            </a:extLst>
          </p:cNvPr>
          <p:cNvGrpSpPr/>
          <p:nvPr/>
        </p:nvGrpSpPr>
        <p:grpSpPr>
          <a:xfrm>
            <a:off x="6731458" y="3232793"/>
            <a:ext cx="5191125" cy="2914650"/>
            <a:chOff x="757237" y="1928043"/>
            <a:chExt cx="5191125" cy="2914650"/>
          </a:xfrm>
        </p:grpSpPr>
        <p:pic>
          <p:nvPicPr>
            <p:cNvPr id="8" name="Picture 7">
              <a:extLst>
                <a:ext uri="{FF2B5EF4-FFF2-40B4-BE49-F238E27FC236}">
                  <a16:creationId xmlns:a16="http://schemas.microsoft.com/office/drawing/2014/main" id="{5757E092-1A7F-433F-A8B0-061E91710867}"/>
                </a:ext>
              </a:extLst>
            </p:cNvPr>
            <p:cNvPicPr>
              <a:picLocks noChangeAspect="1"/>
            </p:cNvPicPr>
            <p:nvPr/>
          </p:nvPicPr>
          <p:blipFill>
            <a:blip r:embed="rId3"/>
            <a:stretch>
              <a:fillRect/>
            </a:stretch>
          </p:blipFill>
          <p:spPr>
            <a:xfrm>
              <a:off x="757237" y="1928043"/>
              <a:ext cx="5191125" cy="2914650"/>
            </a:xfrm>
            <a:prstGeom prst="rect">
              <a:avLst/>
            </a:prstGeom>
          </p:spPr>
        </p:pic>
        <p:pic>
          <p:nvPicPr>
            <p:cNvPr id="9" name="Picture 8">
              <a:extLst>
                <a:ext uri="{FF2B5EF4-FFF2-40B4-BE49-F238E27FC236}">
                  <a16:creationId xmlns:a16="http://schemas.microsoft.com/office/drawing/2014/main" id="{2936BDC2-3EDC-487A-9404-D5D70D762998}"/>
                </a:ext>
              </a:extLst>
            </p:cNvPr>
            <p:cNvPicPr>
              <a:picLocks noChangeAspect="1"/>
            </p:cNvPicPr>
            <p:nvPr/>
          </p:nvPicPr>
          <p:blipFill rotWithShape="1">
            <a:blip r:embed="rId3"/>
            <a:srcRect l="28486" t="77506" r="27083" b="13597"/>
            <a:stretch/>
          </p:blipFill>
          <p:spPr>
            <a:xfrm>
              <a:off x="2199562" y="4449171"/>
              <a:ext cx="2306473" cy="259307"/>
            </a:xfrm>
            <a:prstGeom prst="rect">
              <a:avLst/>
            </a:prstGeom>
          </p:spPr>
        </p:pic>
      </p:grpSp>
      <p:sp>
        <p:nvSpPr>
          <p:cNvPr id="11" name="TextBox 10">
            <a:extLst>
              <a:ext uri="{FF2B5EF4-FFF2-40B4-BE49-F238E27FC236}">
                <a16:creationId xmlns:a16="http://schemas.microsoft.com/office/drawing/2014/main" id="{45D700DE-9DC5-47C2-AEF9-863D23A98B12}"/>
              </a:ext>
            </a:extLst>
          </p:cNvPr>
          <p:cNvSpPr txBox="1"/>
          <p:nvPr/>
        </p:nvSpPr>
        <p:spPr>
          <a:xfrm>
            <a:off x="550861" y="5497793"/>
            <a:ext cx="5545137" cy="1200329"/>
          </a:xfrm>
          <a:prstGeom prst="rect">
            <a:avLst/>
          </a:prstGeom>
          <a:noFill/>
          <a:ln w="38100">
            <a:solidFill>
              <a:srgbClr val="FF0000"/>
            </a:solidFill>
          </a:ln>
        </p:spPr>
        <p:txBody>
          <a:bodyPr wrap="square" lIns="91440" tIns="45720" rIns="91440" bIns="45720" rtlCol="0" anchor="t">
            <a:spAutoFit/>
          </a:bodyPr>
          <a:lstStyle/>
          <a:p>
            <a:pPr marL="285750" indent="-285750" algn="just">
              <a:buFont typeface="Arial" panose="020B0604020202020204" pitchFamily="34" charset="0"/>
              <a:buChar char="•"/>
            </a:pPr>
            <a:r>
              <a:rPr lang="en-US">
                <a:solidFill>
                  <a:srgbClr val="FF0000"/>
                </a:solidFill>
              </a:rPr>
              <a:t>A </a:t>
            </a:r>
            <a:r>
              <a:rPr lang="en-US" b="1">
                <a:solidFill>
                  <a:srgbClr val="FF0000"/>
                </a:solidFill>
              </a:rPr>
              <a:t>universal asynchronous receiver-transmitter</a:t>
            </a:r>
            <a:r>
              <a:rPr lang="en-US">
                <a:solidFill>
                  <a:srgbClr val="FF0000"/>
                </a:solidFill>
              </a:rPr>
              <a:t> (</a:t>
            </a:r>
            <a:r>
              <a:rPr lang="en-US" b="1">
                <a:solidFill>
                  <a:srgbClr val="FF0000"/>
                </a:solidFill>
              </a:rPr>
              <a:t>UART</a:t>
            </a:r>
            <a:r>
              <a:rPr lang="en-US">
                <a:solidFill>
                  <a:srgbClr val="FF0000"/>
                </a:solidFill>
              </a:rPr>
              <a:t>) is a computer hardware device for asynchronous serial communication in which the data format and transmission speeds are configurable.</a:t>
            </a:r>
          </a:p>
        </p:txBody>
      </p:sp>
      <p:sp>
        <p:nvSpPr>
          <p:cNvPr id="12" name="TextBox 11">
            <a:extLst>
              <a:ext uri="{FF2B5EF4-FFF2-40B4-BE49-F238E27FC236}">
                <a16:creationId xmlns:a16="http://schemas.microsoft.com/office/drawing/2014/main" id="{5B6949A2-4845-4562-A710-87CFDE6375E1}"/>
              </a:ext>
            </a:extLst>
          </p:cNvPr>
          <p:cNvSpPr txBox="1"/>
          <p:nvPr/>
        </p:nvSpPr>
        <p:spPr>
          <a:xfrm>
            <a:off x="5460543" y="1410001"/>
            <a:ext cx="692944" cy="369332"/>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endParaRPr lang="en-US">
              <a:solidFill>
                <a:srgbClr val="FFC000"/>
              </a:solidFill>
            </a:endParaRPr>
          </a:p>
        </p:txBody>
      </p:sp>
      <p:cxnSp>
        <p:nvCxnSpPr>
          <p:cNvPr id="13" name="Connector: Elbow 12">
            <a:extLst>
              <a:ext uri="{FF2B5EF4-FFF2-40B4-BE49-F238E27FC236}">
                <a16:creationId xmlns:a16="http://schemas.microsoft.com/office/drawing/2014/main" id="{76C9DA1A-52E0-4095-9A94-FB86272D669A}"/>
              </a:ext>
            </a:extLst>
          </p:cNvPr>
          <p:cNvCxnSpPr>
            <a:cxnSpLocks/>
            <a:stCxn id="12" idx="3"/>
            <a:endCxn id="11" idx="3"/>
          </p:cNvCxnSpPr>
          <p:nvPr/>
        </p:nvCxnSpPr>
        <p:spPr>
          <a:xfrm flipH="1">
            <a:off x="6095998" y="1594667"/>
            <a:ext cx="57489" cy="4503291"/>
          </a:xfrm>
          <a:prstGeom prst="bentConnector3">
            <a:avLst>
              <a:gd name="adj1" fmla="val -68251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6DF4F995-8218-4226-A224-3CCEE2B3E442}"/>
              </a:ext>
            </a:extLst>
          </p:cNvPr>
          <p:cNvPicPr>
            <a:picLocks noChangeAspect="1"/>
          </p:cNvPicPr>
          <p:nvPr/>
        </p:nvPicPr>
        <p:blipFill>
          <a:blip r:embed="rId4"/>
          <a:stretch>
            <a:fillRect/>
          </a:stretch>
        </p:blipFill>
        <p:spPr>
          <a:xfrm>
            <a:off x="6731458" y="1132149"/>
            <a:ext cx="5202324" cy="1785110"/>
          </a:xfrm>
          <a:prstGeom prst="rect">
            <a:avLst/>
          </a:prstGeom>
        </p:spPr>
      </p:pic>
    </p:spTree>
    <p:extLst>
      <p:ext uri="{BB962C8B-B14F-4D97-AF65-F5344CB8AC3E}">
        <p14:creationId xmlns:p14="http://schemas.microsoft.com/office/powerpoint/2010/main" val="257940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lstStyle/>
          <a:p>
            <a:pPr algn="ctr"/>
            <a:r>
              <a:rPr lang="en-US" b="1">
                <a:solidFill>
                  <a:schemeClr val="bg1"/>
                </a:solidFill>
                <a:latin typeface="Calibri Light"/>
                <a:cs typeface="Calibri Light"/>
              </a:rPr>
              <a:t>System Physical Configuration</a:t>
            </a:r>
          </a:p>
        </p:txBody>
      </p:sp>
      <p:pic>
        <p:nvPicPr>
          <p:cNvPr id="5" name="Content Placeholder 4">
            <a:extLst>
              <a:ext uri="{FF2B5EF4-FFF2-40B4-BE49-F238E27FC236}">
                <a16:creationId xmlns:a16="http://schemas.microsoft.com/office/drawing/2014/main" id="{F9C7BD9F-F078-4C87-A93E-2B453C6B0BF3}"/>
              </a:ext>
            </a:extLst>
          </p:cNvPr>
          <p:cNvPicPr>
            <a:picLocks noGrp="1" noChangeAspect="1"/>
          </p:cNvPicPr>
          <p:nvPr>
            <p:ph idx="1"/>
          </p:nvPr>
        </p:nvPicPr>
        <p:blipFill>
          <a:blip r:embed="rId2"/>
          <a:stretch>
            <a:fillRect/>
          </a:stretch>
        </p:blipFill>
        <p:spPr>
          <a:xfrm>
            <a:off x="1491164" y="1241200"/>
            <a:ext cx="5648325" cy="5067300"/>
          </a:xfrm>
        </p:spPr>
      </p:pic>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72</a:t>
            </a:fld>
            <a:endParaRPr lang="en-US"/>
          </a:p>
        </p:txBody>
      </p:sp>
      <p:grpSp>
        <p:nvGrpSpPr>
          <p:cNvPr id="11" name="Group 10">
            <a:extLst>
              <a:ext uri="{FF2B5EF4-FFF2-40B4-BE49-F238E27FC236}">
                <a16:creationId xmlns:a16="http://schemas.microsoft.com/office/drawing/2014/main" id="{F10CBFD5-1749-40AF-909E-A70FDD3F43D1}"/>
              </a:ext>
            </a:extLst>
          </p:cNvPr>
          <p:cNvGrpSpPr/>
          <p:nvPr/>
        </p:nvGrpSpPr>
        <p:grpSpPr>
          <a:xfrm>
            <a:off x="7678821" y="1241199"/>
            <a:ext cx="2692400" cy="5067301"/>
            <a:chOff x="7678821" y="1241199"/>
            <a:chExt cx="2692400" cy="5067301"/>
          </a:xfrm>
        </p:grpSpPr>
        <p:pic>
          <p:nvPicPr>
            <p:cNvPr id="10" name="Picture 9">
              <a:extLst>
                <a:ext uri="{FF2B5EF4-FFF2-40B4-BE49-F238E27FC236}">
                  <a16:creationId xmlns:a16="http://schemas.microsoft.com/office/drawing/2014/main" id="{FB613CA4-B891-43D7-A561-0CF9C7DB160E}"/>
                </a:ext>
              </a:extLst>
            </p:cNvPr>
            <p:cNvPicPr>
              <a:picLocks noChangeAspect="1"/>
            </p:cNvPicPr>
            <p:nvPr/>
          </p:nvPicPr>
          <p:blipFill>
            <a:blip r:embed="rId3"/>
            <a:stretch>
              <a:fillRect/>
            </a:stretch>
          </p:blipFill>
          <p:spPr>
            <a:xfrm>
              <a:off x="7678821" y="1241199"/>
              <a:ext cx="2692400" cy="5067301"/>
            </a:xfrm>
            <a:prstGeom prst="rect">
              <a:avLst/>
            </a:prstGeom>
          </p:spPr>
        </p:pic>
        <p:pic>
          <p:nvPicPr>
            <p:cNvPr id="8" name="Picture 7">
              <a:extLst>
                <a:ext uri="{FF2B5EF4-FFF2-40B4-BE49-F238E27FC236}">
                  <a16:creationId xmlns:a16="http://schemas.microsoft.com/office/drawing/2014/main" id="{82DD4EDF-A7E9-47B8-94AD-270CFA5F5A57}"/>
                </a:ext>
              </a:extLst>
            </p:cNvPr>
            <p:cNvPicPr>
              <a:picLocks noChangeAspect="1"/>
            </p:cNvPicPr>
            <p:nvPr/>
          </p:nvPicPr>
          <p:blipFill>
            <a:blip r:embed="rId4"/>
            <a:stretch>
              <a:fillRect/>
            </a:stretch>
          </p:blipFill>
          <p:spPr>
            <a:xfrm rot="16200000">
              <a:off x="6675092" y="2861240"/>
              <a:ext cx="4816583" cy="1730960"/>
            </a:xfrm>
            <a:prstGeom prst="rect">
              <a:avLst/>
            </a:prstGeom>
          </p:spPr>
        </p:pic>
      </p:grpSp>
      <p:pic>
        <p:nvPicPr>
          <p:cNvPr id="3" name="Picture 3">
            <a:extLst>
              <a:ext uri="{FF2B5EF4-FFF2-40B4-BE49-F238E27FC236}">
                <a16:creationId xmlns:a16="http://schemas.microsoft.com/office/drawing/2014/main" id="{9840E7E1-E83E-47E4-9F20-591431D9F886}"/>
              </a:ext>
            </a:extLst>
          </p:cNvPr>
          <p:cNvPicPr>
            <a:picLocks noChangeAspect="1"/>
          </p:cNvPicPr>
          <p:nvPr/>
        </p:nvPicPr>
        <p:blipFill>
          <a:blip r:embed="rId5"/>
          <a:stretch>
            <a:fillRect/>
          </a:stretch>
        </p:blipFill>
        <p:spPr>
          <a:xfrm>
            <a:off x="248279" y="5253218"/>
            <a:ext cx="1228725" cy="981075"/>
          </a:xfrm>
          <a:prstGeom prst="rect">
            <a:avLst/>
          </a:prstGeom>
        </p:spPr>
      </p:pic>
    </p:spTree>
    <p:extLst>
      <p:ext uri="{BB962C8B-B14F-4D97-AF65-F5344CB8AC3E}">
        <p14:creationId xmlns:p14="http://schemas.microsoft.com/office/powerpoint/2010/main" val="3664570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644806"/>
            <a:ext cx="11091600" cy="692677"/>
          </a:xfrm>
        </p:spPr>
        <p:txBody>
          <a:bodyPr/>
          <a:lstStyle/>
          <a:p>
            <a:pPr algn="ctr"/>
            <a:r>
              <a:rPr lang="en-US" b="1">
                <a:solidFill>
                  <a:schemeClr val="bg1"/>
                </a:solidFill>
                <a:latin typeface="Calibri Light"/>
                <a:cs typeface="Calibri Light"/>
              </a:rPr>
              <a:t>Components List</a:t>
            </a:r>
          </a:p>
        </p:txBody>
      </p:sp>
      <p:graphicFrame>
        <p:nvGraphicFramePr>
          <p:cNvPr id="4" name="Table 4">
            <a:extLst>
              <a:ext uri="{FF2B5EF4-FFF2-40B4-BE49-F238E27FC236}">
                <a16:creationId xmlns:a16="http://schemas.microsoft.com/office/drawing/2014/main" id="{5564A406-0B35-4D0A-87BE-53EA9B06C427}"/>
              </a:ext>
            </a:extLst>
          </p:cNvPr>
          <p:cNvGraphicFramePr>
            <a:graphicFrameLocks noGrp="1"/>
          </p:cNvGraphicFramePr>
          <p:nvPr>
            <p:ph idx="1"/>
            <p:extLst>
              <p:ext uri="{D42A27DB-BD31-4B8C-83A1-F6EECF244321}">
                <p14:modId xmlns:p14="http://schemas.microsoft.com/office/powerpoint/2010/main" val="1298235288"/>
              </p:ext>
            </p:extLst>
          </p:nvPr>
        </p:nvGraphicFramePr>
        <p:xfrm>
          <a:off x="1974376" y="2256107"/>
          <a:ext cx="8243248" cy="3332480"/>
        </p:xfrm>
        <a:graphic>
          <a:graphicData uri="http://schemas.openxmlformats.org/drawingml/2006/table">
            <a:tbl>
              <a:tblPr firstRow="1" bandRow="1">
                <a:tableStyleId>{5940675A-B579-460E-94D1-54222C63F5DA}</a:tableStyleId>
              </a:tblPr>
              <a:tblGrid>
                <a:gridCol w="5593412">
                  <a:extLst>
                    <a:ext uri="{9D8B030D-6E8A-4147-A177-3AD203B41FA5}">
                      <a16:colId xmlns:a16="http://schemas.microsoft.com/office/drawing/2014/main" val="1082181618"/>
                    </a:ext>
                  </a:extLst>
                </a:gridCol>
                <a:gridCol w="2649836">
                  <a:extLst>
                    <a:ext uri="{9D8B030D-6E8A-4147-A177-3AD203B41FA5}">
                      <a16:colId xmlns:a16="http://schemas.microsoft.com/office/drawing/2014/main" val="1266210075"/>
                    </a:ext>
                  </a:extLst>
                </a:gridCol>
              </a:tblGrid>
              <a:tr h="370840">
                <a:tc>
                  <a:txBody>
                    <a:bodyPr/>
                    <a:lstStyle/>
                    <a:p>
                      <a:pPr algn="ctr"/>
                      <a:r>
                        <a:rPr lang="en-US">
                          <a:solidFill>
                            <a:schemeClr val="bg1"/>
                          </a:solidFill>
                        </a:rPr>
                        <a:t>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solidFill>
                            <a:schemeClr val="bg1"/>
                          </a:solidFill>
                        </a:rPr>
                        <a:t>Price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87896453"/>
                  </a:ext>
                </a:extLst>
              </a:tr>
              <a:tr h="232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0" kern="1200">
                          <a:solidFill>
                            <a:schemeClr val="dk1"/>
                          </a:solidFill>
                          <a:effectLst/>
                          <a:hlinkClick r:id="rId2"/>
                        </a:rPr>
                        <a:t>Raspberry Pi Camera Module V2</a:t>
                      </a:r>
                      <a:endParaRPr lang="it-IT"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850.00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812238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3"/>
                        </a:rPr>
                        <a:t>Heat Sink for Raspberry Pi Board 3</a:t>
                      </a:r>
                      <a:endParaRPr lang="en-US"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20.00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364485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4"/>
                        </a:rPr>
                        <a:t>Adapter Fixed Micro USB Output 5Vdc</a:t>
                      </a:r>
                      <a:endParaRPr lang="en-US"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75.00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7864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5"/>
                        </a:rPr>
                        <a:t>Raspberry Pi 3 – Model B – V1.2 element14</a:t>
                      </a:r>
                      <a:endParaRPr lang="en-US"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1350.00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93717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6"/>
                        </a:rPr>
                        <a:t>Bread Board 1560</a:t>
                      </a:r>
                      <a:endParaRPr lang="en-US"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125.00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89148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7"/>
                        </a:rPr>
                        <a:t>Male to Male 40 Jumper Set</a:t>
                      </a:r>
                      <a:r>
                        <a:rPr lang="en-US" sz="1800" b="0" kern="1200">
                          <a:solidFill>
                            <a:schemeClr val="bg1"/>
                          </a:solidFill>
                          <a:effectLst/>
                        </a:rPr>
                        <a:t> *2</a:t>
                      </a:r>
                      <a:endParaRPr lang="en-US" sz="1800" b="0" i="0" kern="120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44.00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920849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hlinkClick r:id="rId8"/>
                        </a:rPr>
                        <a:t>Wi-Fi Serial TTL Module</a:t>
                      </a:r>
                      <a:endParaRPr lang="en-US" sz="1800" b="0" i="0" kern="120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0" kern="1200">
                          <a:solidFill>
                            <a:schemeClr val="bg1"/>
                          </a:solidFill>
                          <a:effectLst/>
                        </a:rPr>
                        <a:t>EGP 85.00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3299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effectLst/>
                        </a:rPr>
                        <a:t>Total</a:t>
                      </a:r>
                      <a:endParaRPr lang="en-US" sz="1800" b="0" i="0" kern="120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solidFill>
                            <a:schemeClr val="bg1"/>
                          </a:solidFill>
                        </a:rPr>
                        <a:t>EGP 2549.00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1810502"/>
                  </a:ext>
                </a:extLst>
              </a:tr>
            </a:tbl>
          </a:graphicData>
        </a:graphic>
      </p:graphicFrame>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73</a:t>
            </a:fld>
            <a:endParaRPr lang="en-US"/>
          </a:p>
        </p:txBody>
      </p:sp>
      <p:pic>
        <p:nvPicPr>
          <p:cNvPr id="3" name="Picture 4">
            <a:extLst>
              <a:ext uri="{FF2B5EF4-FFF2-40B4-BE49-F238E27FC236}">
                <a16:creationId xmlns:a16="http://schemas.microsoft.com/office/drawing/2014/main" id="{0B4CF197-5C52-4700-A288-2A0F12A1D2A7}"/>
              </a:ext>
            </a:extLst>
          </p:cNvPr>
          <p:cNvPicPr>
            <a:picLocks noChangeAspect="1"/>
          </p:cNvPicPr>
          <p:nvPr/>
        </p:nvPicPr>
        <p:blipFill>
          <a:blip r:embed="rId9"/>
          <a:stretch>
            <a:fillRect/>
          </a:stretch>
        </p:blipFill>
        <p:spPr>
          <a:xfrm>
            <a:off x="341602" y="5376862"/>
            <a:ext cx="1228725" cy="981075"/>
          </a:xfrm>
          <a:prstGeom prst="rect">
            <a:avLst/>
          </a:prstGeom>
        </p:spPr>
      </p:pic>
    </p:spTree>
    <p:extLst>
      <p:ext uri="{BB962C8B-B14F-4D97-AF65-F5344CB8AC3E}">
        <p14:creationId xmlns:p14="http://schemas.microsoft.com/office/powerpoint/2010/main" val="3846689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6002E-AD78-4DA3-90E7-D781FD33688A}"/>
              </a:ext>
            </a:extLst>
          </p:cNvPr>
          <p:cNvSpPr>
            <a:spLocks noGrp="1"/>
          </p:cNvSpPr>
          <p:nvPr>
            <p:ph type="title"/>
          </p:nvPr>
        </p:nvSpPr>
        <p:spPr>
          <a:xfrm>
            <a:off x="242631" y="2073715"/>
            <a:ext cx="11737795" cy="2993042"/>
          </a:xfrm>
        </p:spPr>
        <p:txBody>
          <a:bodyPr vert="horz" lIns="91440" tIns="45720" rIns="91440" bIns="45720" rtlCol="0" anchor="ctr">
            <a:noAutofit/>
          </a:bodyPr>
          <a:lstStyle/>
          <a:p>
            <a:pPr algn="ctr"/>
            <a:r>
              <a:rPr lang="en-US" sz="3600" b="1">
                <a:solidFill>
                  <a:schemeClr val="bg1"/>
                </a:solidFill>
                <a:ea typeface="+mj-lt"/>
                <a:cs typeface="+mj-lt"/>
              </a:rPr>
              <a:t>7.0 System</a:t>
            </a:r>
            <a:r>
              <a:rPr lang="en-US" sz="3600" b="1">
                <a:solidFill>
                  <a:schemeClr val="bg1"/>
                </a:solidFill>
                <a:latin typeface="Calibri Light"/>
                <a:ea typeface="+mj-lt"/>
                <a:cs typeface="+mj-lt"/>
              </a:rPr>
              <a:t> Requirements Specification (SRS)</a:t>
            </a:r>
            <a:endParaRPr lang="en-US" sz="3600">
              <a:solidFill>
                <a:schemeClr val="bg1"/>
              </a:solidFill>
              <a:latin typeface="Calibri Light"/>
              <a:ea typeface="+mj-lt"/>
              <a:cs typeface="+mj-lt"/>
            </a:endParaRPr>
          </a:p>
          <a:p>
            <a:pPr algn="ctr"/>
            <a:endParaRPr lang="en-US" sz="3600" b="1">
              <a:solidFill>
                <a:schemeClr val="bg1"/>
              </a:solidFill>
              <a:cs typeface="Calibri Light"/>
            </a:endParaRP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96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7.1 </a:t>
            </a:r>
            <a:r>
              <a:rPr lang="en-US" sz="4000" b="1">
                <a:ea typeface="+mj-lt"/>
                <a:cs typeface="+mj-lt"/>
              </a:rPr>
              <a:t>Introduction</a:t>
            </a:r>
          </a:p>
          <a:p>
            <a:endParaRPr lang="en-US" sz="4000" b="1">
              <a:cs typeface="Calibri Ligh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p:txBody>
          <a:bodyPr vert="horz" lIns="91440" tIns="45720" rIns="91440" bIns="45720" rtlCol="0" anchor="t">
            <a:normAutofit/>
          </a:bodyPr>
          <a:lstStyle/>
          <a:p>
            <a:pPr algn="just">
              <a:lnSpc>
                <a:spcPct val="110000"/>
              </a:lnSpc>
              <a:buFont typeface="Wingdings,Sans-Serif" panose="020B0604020202020204" pitchFamily="34" charset="0"/>
              <a:buChar char="q"/>
            </a:pPr>
            <a:endParaRPr lang="en-US" sz="2000">
              <a:latin typeface="Calibri"/>
              <a:cs typeface="Calibri"/>
            </a:endParaRPr>
          </a:p>
          <a:p>
            <a:pPr algn="just">
              <a:lnSpc>
                <a:spcPct val="110000"/>
              </a:lnSpc>
              <a:buFont typeface="Wingdings,Sans-Serif" panose="020B0604020202020204" pitchFamily="34" charset="0"/>
              <a:buChar char="q"/>
            </a:pPr>
            <a:r>
              <a:rPr lang="en-US" sz="2400" b="1">
                <a:latin typeface="Calibri"/>
                <a:cs typeface="Calibri"/>
              </a:rPr>
              <a:t>Requirement Engineering : </a:t>
            </a:r>
            <a:endParaRPr lang="en-US" sz="2400" b="1">
              <a:latin typeface="Calibri"/>
              <a:ea typeface="+mn-lt"/>
              <a:cs typeface="Calibri"/>
            </a:endParaRPr>
          </a:p>
          <a:p>
            <a:pPr lvl="1" algn="just">
              <a:lnSpc>
                <a:spcPct val="110000"/>
              </a:lnSpc>
            </a:pPr>
            <a:r>
              <a:rPr lang="en-US" sz="2000">
                <a:latin typeface="Calibri"/>
                <a:cs typeface="Calibri"/>
              </a:rPr>
              <a:t>The process of establishing the services that the customer requires from a system and the constrains under which it operates and is developed .</a:t>
            </a:r>
            <a:endParaRPr lang="en-US" sz="2000">
              <a:latin typeface="Calibri"/>
              <a:ea typeface="+mn-lt"/>
              <a:cs typeface="Calibri"/>
            </a:endParaRPr>
          </a:p>
          <a:p>
            <a:pPr lvl="1" algn="just">
              <a:lnSpc>
                <a:spcPct val="110000"/>
              </a:lnSpc>
            </a:pPr>
            <a:endParaRPr lang="en-US" sz="2000">
              <a:latin typeface="Calibri"/>
              <a:cs typeface="Calibri"/>
            </a:endParaRPr>
          </a:p>
          <a:p>
            <a:pPr algn="just">
              <a:lnSpc>
                <a:spcPct val="110000"/>
              </a:lnSpc>
              <a:buFont typeface="Wingdings,Sans-Serif" panose="020B0604020202020204" pitchFamily="34" charset="0"/>
              <a:buChar char="q"/>
            </a:pPr>
            <a:r>
              <a:rPr lang="en-US" sz="2000">
                <a:latin typeface="Calibri"/>
                <a:cs typeface="Calibri"/>
              </a:rPr>
              <a:t>The requirements themselves are the descriptions of the system services and constrains that are generated during the requirements engineering process .</a:t>
            </a:r>
            <a:endParaRPr lang="en-US" sz="2000">
              <a:latin typeface="Calibri"/>
              <a:ea typeface="+mn-lt"/>
              <a:cs typeface="Calibri"/>
            </a:endParaRPr>
          </a:p>
        </p:txBody>
      </p:sp>
    </p:spTree>
    <p:extLst>
      <p:ext uri="{BB962C8B-B14F-4D97-AF65-F5344CB8AC3E}">
        <p14:creationId xmlns:p14="http://schemas.microsoft.com/office/powerpoint/2010/main" val="959242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7.1 </a:t>
            </a:r>
            <a:r>
              <a:rPr lang="en-US" sz="4000" b="1">
                <a:ea typeface="+mj-lt"/>
                <a:cs typeface="+mj-lt"/>
              </a:rPr>
              <a:t>Introduction</a:t>
            </a:r>
          </a:p>
          <a:p>
            <a:endParaRPr lang="en-US" sz="4000" b="1">
              <a:cs typeface="Calibri Ligh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p:txBody>
          <a:bodyPr vert="horz" lIns="91440" tIns="45720" rIns="91440" bIns="45720" rtlCol="0" anchor="t">
            <a:normAutofit/>
          </a:bodyPr>
          <a:lstStyle/>
          <a:p>
            <a:pPr algn="just">
              <a:lnSpc>
                <a:spcPct val="110000"/>
              </a:lnSpc>
              <a:buFont typeface="Wingdings,Sans-Serif" panose="020B0604020202020204" pitchFamily="34" charset="0"/>
              <a:buChar char="q"/>
            </a:pPr>
            <a:endParaRPr lang="en-US" sz="2000">
              <a:latin typeface="Calibri"/>
              <a:cs typeface="Calibri"/>
            </a:endParaRPr>
          </a:p>
          <a:p>
            <a:pPr algn="just">
              <a:lnSpc>
                <a:spcPct val="110000"/>
              </a:lnSpc>
              <a:buFont typeface="Wingdings,Sans-Serif" panose="020B0604020202020204" pitchFamily="34" charset="0"/>
              <a:buChar char="q"/>
            </a:pPr>
            <a:r>
              <a:rPr lang="en-US" sz="2400" b="1">
                <a:latin typeface="Calibri"/>
                <a:cs typeface="Calibri"/>
              </a:rPr>
              <a:t>User Requirements :</a:t>
            </a:r>
            <a:endParaRPr lang="en-US" sz="2400" b="1">
              <a:latin typeface="Calibri"/>
              <a:ea typeface="+mn-lt"/>
              <a:cs typeface="+mn-lt"/>
            </a:endParaRPr>
          </a:p>
          <a:p>
            <a:pPr marL="228600" lvl="1" algn="just">
              <a:lnSpc>
                <a:spcPct val="110000"/>
              </a:lnSpc>
            </a:pPr>
            <a:r>
              <a:rPr lang="en-US" sz="2000">
                <a:latin typeface="Calibri"/>
                <a:cs typeface="Calibri"/>
              </a:rPr>
              <a:t>Statements in natural language plus diagrams of the services the system provides and its operational constrains written for customers .</a:t>
            </a:r>
            <a:endParaRPr lang="en-US" sz="2000">
              <a:latin typeface="Calibri"/>
              <a:ea typeface="+mn-lt"/>
              <a:cs typeface="+mn-lt"/>
            </a:endParaRPr>
          </a:p>
          <a:p>
            <a:pPr algn="just">
              <a:lnSpc>
                <a:spcPct val="110000"/>
              </a:lnSpc>
              <a:buFont typeface="Wingdings,Sans-Serif" panose="020B0604020202020204" pitchFamily="34" charset="0"/>
              <a:buChar char="q"/>
            </a:pPr>
            <a:endParaRPr lang="en-US" sz="2000">
              <a:latin typeface="Calibri"/>
              <a:cs typeface="Calibri"/>
            </a:endParaRPr>
          </a:p>
          <a:p>
            <a:pPr algn="just">
              <a:lnSpc>
                <a:spcPct val="110000"/>
              </a:lnSpc>
              <a:buFont typeface="Wingdings,Sans-Serif" panose="020B0604020202020204" pitchFamily="34" charset="0"/>
              <a:buChar char="q"/>
            </a:pPr>
            <a:r>
              <a:rPr lang="en-US" sz="2400" b="1">
                <a:latin typeface="Calibri"/>
                <a:cs typeface="Calibri"/>
              </a:rPr>
              <a:t>System Requirements :</a:t>
            </a:r>
            <a:endParaRPr lang="en-US" sz="2400" b="1">
              <a:latin typeface="Calibri"/>
              <a:ea typeface="+mn-lt"/>
              <a:cs typeface="+mn-lt"/>
            </a:endParaRPr>
          </a:p>
          <a:p>
            <a:pPr lvl="1" algn="just">
              <a:lnSpc>
                <a:spcPct val="110000"/>
              </a:lnSpc>
            </a:pPr>
            <a:r>
              <a:rPr lang="en-US" sz="2000">
                <a:latin typeface="Calibri"/>
                <a:cs typeface="Calibri"/>
              </a:rPr>
              <a:t>A structured document setting out detailed descriptions of the system functions , services and operational constrains .</a:t>
            </a:r>
            <a:endParaRPr lang="en-US" sz="2000">
              <a:latin typeface="Calibri"/>
              <a:ea typeface="+mn-lt"/>
              <a:cs typeface="+mn-lt"/>
            </a:endParaRPr>
          </a:p>
        </p:txBody>
      </p:sp>
    </p:spTree>
    <p:extLst>
      <p:ext uri="{BB962C8B-B14F-4D97-AF65-F5344CB8AC3E}">
        <p14:creationId xmlns:p14="http://schemas.microsoft.com/office/powerpoint/2010/main" val="147089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7.2 </a:t>
            </a:r>
            <a:r>
              <a:rPr lang="en-US" sz="4000" b="1">
                <a:ea typeface="+mj-lt"/>
                <a:cs typeface="+mj-lt"/>
              </a:rPr>
              <a:t>Requirements specification</a:t>
            </a:r>
            <a:endParaRPr lang="en-US" sz="4000">
              <a:ea typeface="+mj-lt"/>
              <a:cs typeface="+mj-lt"/>
            </a:endParaRP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p:txBody>
          <a:bodyPr vert="horz" lIns="91440" tIns="45720" rIns="91440" bIns="45720" rtlCol="0" anchor="t">
            <a:normAutofit lnSpcReduction="10000"/>
          </a:bodyPr>
          <a:lstStyle/>
          <a:p>
            <a:pPr algn="just">
              <a:lnSpc>
                <a:spcPct val="110000"/>
              </a:lnSpc>
              <a:buFont typeface="Wingdings,Sans-Serif" panose="020B0604020202020204" pitchFamily="34" charset="0"/>
              <a:buChar char="q"/>
            </a:pPr>
            <a:endParaRPr lang="en-US" sz="2000">
              <a:latin typeface="Calibri"/>
              <a:ea typeface="+mn-lt"/>
              <a:cs typeface="+mn-lt"/>
            </a:endParaRPr>
          </a:p>
          <a:p>
            <a:pPr algn="just">
              <a:lnSpc>
                <a:spcPct val="110000"/>
              </a:lnSpc>
              <a:buFont typeface="Wingdings,Sans-Serif" panose="020B0604020202020204" pitchFamily="34" charset="0"/>
              <a:buChar char="q"/>
            </a:pPr>
            <a:r>
              <a:rPr lang="en-US" sz="2000">
                <a:latin typeface="Calibri"/>
                <a:ea typeface="+mn-lt"/>
                <a:cs typeface="+mn-lt"/>
              </a:rPr>
              <a:t>The process of writing the user and system requirements in a requirements document .</a:t>
            </a:r>
            <a:endParaRPr lang="en-US">
              <a:cs typeface="Calibri" panose="020F0502020204030204"/>
            </a:endParaRPr>
          </a:p>
          <a:p>
            <a:pPr algn="just">
              <a:lnSpc>
                <a:spcPct val="110000"/>
              </a:lnSpc>
              <a:buFont typeface="Wingdings,Sans-Serif" panose="020B0604020202020204" pitchFamily="34" charset="0"/>
              <a:buChar char="q"/>
            </a:pPr>
            <a:endParaRPr lang="en-US" sz="2000">
              <a:latin typeface="Calibri"/>
              <a:ea typeface="+mn-lt"/>
              <a:cs typeface="+mn-lt"/>
            </a:endParaRPr>
          </a:p>
          <a:p>
            <a:pPr algn="just">
              <a:lnSpc>
                <a:spcPct val="110000"/>
              </a:lnSpc>
              <a:buFont typeface="Wingdings,Sans-Serif" panose="020B0604020202020204" pitchFamily="34" charset="0"/>
              <a:buChar char="q"/>
            </a:pPr>
            <a:r>
              <a:rPr lang="en-US" sz="2000">
                <a:latin typeface="Calibri"/>
                <a:ea typeface="+mn-lt"/>
                <a:cs typeface="+mn-lt"/>
              </a:rPr>
              <a:t>User requirements have to be understandable by end-users and customers who do not have a technical background .</a:t>
            </a:r>
          </a:p>
          <a:p>
            <a:pPr algn="just">
              <a:lnSpc>
                <a:spcPct val="110000"/>
              </a:lnSpc>
              <a:buFont typeface="Wingdings,Sans-Serif" panose="020B0604020202020204" pitchFamily="34" charset="0"/>
              <a:buChar char="q"/>
            </a:pPr>
            <a:endParaRPr lang="en-US" sz="2000">
              <a:latin typeface="Calibri"/>
              <a:ea typeface="+mn-lt"/>
              <a:cs typeface="+mn-lt"/>
            </a:endParaRPr>
          </a:p>
          <a:p>
            <a:pPr algn="just">
              <a:lnSpc>
                <a:spcPct val="110000"/>
              </a:lnSpc>
              <a:buFont typeface="Wingdings,Sans-Serif" panose="020B0604020202020204" pitchFamily="34" charset="0"/>
              <a:buChar char="q"/>
            </a:pPr>
            <a:r>
              <a:rPr lang="en-US" sz="2000">
                <a:latin typeface="Calibri"/>
                <a:ea typeface="+mn-lt"/>
                <a:cs typeface="+mn-lt"/>
              </a:rPr>
              <a:t>System requirements are more detailed requirements and may include more technical information .</a:t>
            </a:r>
          </a:p>
          <a:p>
            <a:pPr algn="just">
              <a:lnSpc>
                <a:spcPct val="110000"/>
              </a:lnSpc>
              <a:buFont typeface="Wingdings,Sans-Serif" panose="020B0604020202020204" pitchFamily="34" charset="0"/>
              <a:buChar char="q"/>
            </a:pPr>
            <a:endParaRPr lang="en-US" sz="2000">
              <a:latin typeface="Calibri"/>
              <a:ea typeface="+mn-lt"/>
              <a:cs typeface="+mn-lt"/>
            </a:endParaRPr>
          </a:p>
          <a:p>
            <a:pPr algn="just">
              <a:lnSpc>
                <a:spcPct val="110000"/>
              </a:lnSpc>
              <a:buFont typeface="Wingdings,Sans-Serif" panose="020B0604020202020204" pitchFamily="34" charset="0"/>
              <a:buChar char="q"/>
            </a:pPr>
            <a:r>
              <a:rPr lang="en-US" sz="2000">
                <a:latin typeface="Calibri"/>
                <a:ea typeface="+mn-lt"/>
                <a:cs typeface="+mn-lt"/>
              </a:rPr>
              <a:t>In principle , requirements should state what the system should do and the design should describe how it does this . </a:t>
            </a:r>
          </a:p>
          <a:p>
            <a:pPr algn="just">
              <a:lnSpc>
                <a:spcPct val="110000"/>
              </a:lnSpc>
              <a:buFont typeface="Wingdings,Sans-Serif" panose="020B0604020202020204" pitchFamily="34" charset="0"/>
              <a:buChar char="q"/>
            </a:pPr>
            <a:endParaRPr lang="en-US" sz="2000">
              <a:latin typeface="Calibri"/>
              <a:ea typeface="+mn-lt"/>
              <a:cs typeface="+mn-lt"/>
            </a:endParaRPr>
          </a:p>
        </p:txBody>
      </p:sp>
    </p:spTree>
    <p:extLst>
      <p:ext uri="{BB962C8B-B14F-4D97-AF65-F5344CB8AC3E}">
        <p14:creationId xmlns:p14="http://schemas.microsoft.com/office/powerpoint/2010/main" val="3639195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7.3 </a:t>
            </a:r>
            <a:r>
              <a:rPr lang="en-US" sz="4000" b="1">
                <a:ea typeface="+mj-lt"/>
                <a:cs typeface="+mj-lt"/>
              </a:rPr>
              <a:t>System Requirements Specification</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1825625"/>
            <a:ext cx="10515600" cy="4794683"/>
          </a:xfrm>
        </p:spPr>
        <p:txBody>
          <a:bodyPr vert="horz" lIns="91440" tIns="45720" rIns="91440" bIns="45720" rtlCol="0" anchor="t">
            <a:normAutofit/>
          </a:bodyPr>
          <a:lstStyle/>
          <a:p>
            <a:pPr marL="457200" indent="-457200" algn="just">
              <a:lnSpc>
                <a:spcPct val="110000"/>
              </a:lnSpc>
            </a:pPr>
            <a:endParaRPr lang="en-US" sz="2000">
              <a:latin typeface="Calibri"/>
              <a:ea typeface="+mn-lt"/>
              <a:cs typeface="+mn-lt"/>
            </a:endParaRPr>
          </a:p>
          <a:p>
            <a:pPr marL="457200" indent="-457200" algn="just">
              <a:lnSpc>
                <a:spcPct val="110000"/>
              </a:lnSpc>
            </a:pPr>
            <a:r>
              <a:rPr lang="en-US" sz="2000">
                <a:latin typeface="Calibri"/>
                <a:ea typeface="+mn-lt"/>
                <a:cs typeface="+mn-lt"/>
              </a:rPr>
              <a:t>The system should be running and continuously taking pictures via a qualified camera during the lecture time and keep adding the attendance of the people it identifies until the end of the lecture . This gathered information is then stored and structured in a database . Student's data will be added to the attendance table with the time of attending and the lecture number .</a:t>
            </a:r>
          </a:p>
          <a:p>
            <a:pPr marL="457200" indent="-457200" algn="just">
              <a:lnSpc>
                <a:spcPct val="110000"/>
              </a:lnSpc>
            </a:pPr>
            <a:endParaRPr lang="en-US" sz="2000">
              <a:latin typeface="Calibri"/>
              <a:ea typeface="+mn-lt"/>
              <a:cs typeface="+mn-lt"/>
            </a:endParaRPr>
          </a:p>
          <a:p>
            <a:pPr marL="457200" indent="-457200" algn="just">
              <a:lnSpc>
                <a:spcPct val="110000"/>
              </a:lnSpc>
            </a:pPr>
            <a:r>
              <a:rPr lang="en-US" sz="2000">
                <a:latin typeface="Calibri"/>
                <a:ea typeface="+mn-lt"/>
                <a:cs typeface="+mn-lt"/>
              </a:rPr>
              <a:t>A database must be made to hold all the important information about and required by the system . This database should be a relational database that holds tables about different entities of the system with all the attributes or fields necessary about that specific entity . One of these entities is the student ; the system should have the full name , student id , email , university , faculty , and the different courses that the student is registered in . Also , the face encodings of that specific student so that the system knows his face . </a:t>
            </a:r>
          </a:p>
          <a:p>
            <a:pPr marL="457200" indent="-457200" algn="just">
              <a:lnSpc>
                <a:spcPct val="110000"/>
              </a:lnSpc>
            </a:pPr>
            <a:endParaRPr lang="en-US" sz="2000">
              <a:latin typeface="Calibri"/>
              <a:ea typeface="+mn-lt"/>
              <a:cs typeface="+mn-lt"/>
            </a:endParaRPr>
          </a:p>
          <a:p>
            <a:pPr marL="457200" indent="-457200" algn="just">
              <a:lnSpc>
                <a:spcPct val="110000"/>
              </a:lnSpc>
            </a:pPr>
            <a:endParaRPr lang="en-US" sz="2000">
              <a:latin typeface="Calibri"/>
              <a:ea typeface="+mn-lt"/>
              <a:cs typeface="+mn-lt"/>
            </a:endParaRPr>
          </a:p>
          <a:p>
            <a:pPr marL="457200" indent="-457200" algn="just">
              <a:lnSpc>
                <a:spcPct val="110000"/>
              </a:lnSpc>
            </a:pPr>
            <a:endParaRPr lang="en-US" sz="2000">
              <a:latin typeface="Calibri"/>
              <a:ea typeface="+mn-lt"/>
              <a:cs typeface="+mn-lt"/>
            </a:endParaRPr>
          </a:p>
          <a:p>
            <a:pPr marL="457200" indent="-457200" algn="just">
              <a:lnSpc>
                <a:spcPct val="110000"/>
              </a:lnSpc>
            </a:pPr>
            <a:endParaRPr lang="en-US" sz="2000">
              <a:latin typeface="Calibri"/>
              <a:ea typeface="+mn-lt"/>
              <a:cs typeface="+mn-lt"/>
            </a:endParaRPr>
          </a:p>
        </p:txBody>
      </p:sp>
    </p:spTree>
    <p:extLst>
      <p:ext uri="{BB962C8B-B14F-4D97-AF65-F5344CB8AC3E}">
        <p14:creationId xmlns:p14="http://schemas.microsoft.com/office/powerpoint/2010/main" val="2905195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7.4 </a:t>
            </a:r>
            <a:r>
              <a:rPr lang="en-US" sz="4000" b="1">
                <a:ea typeface="+mj-lt"/>
                <a:cs typeface="+mj-lt"/>
              </a:rPr>
              <a:t>System Requirements Specification</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1825625"/>
            <a:ext cx="10515600" cy="4794683"/>
          </a:xfrm>
        </p:spPr>
        <p:txBody>
          <a:bodyPr vert="horz" lIns="91440" tIns="45720" rIns="91440" bIns="45720" rtlCol="0" anchor="t">
            <a:noAutofit/>
          </a:bodyPr>
          <a:lstStyle/>
          <a:p>
            <a:pPr marL="457200" indent="-457200" algn="just">
              <a:lnSpc>
                <a:spcPct val="110000"/>
              </a:lnSpc>
            </a:pPr>
            <a:endParaRPr lang="en-US" sz="2000">
              <a:latin typeface="Calibri"/>
              <a:ea typeface="+mn-lt"/>
              <a:cs typeface="+mn-lt"/>
            </a:endParaRPr>
          </a:p>
          <a:p>
            <a:pPr marL="457200" indent="-457200" algn="just">
              <a:lnSpc>
                <a:spcPct val="110000"/>
              </a:lnSpc>
            </a:pPr>
            <a:r>
              <a:rPr lang="en-US" sz="2000">
                <a:latin typeface="Calibri"/>
                <a:ea typeface="+mn-lt"/>
                <a:cs typeface="+mn-lt"/>
              </a:rPr>
              <a:t>The database should follow the ACID (atomicity , consistency , isolation , durability) properties which is a set of properties of database transactions intended to guarantee data validity despite errors , power failures , and other mishaps . the database must have a backup and replications in case of any data-loss . The Quality of the database is maintained in such a way so that it can be very user friendly to all the users of the database .</a:t>
            </a:r>
          </a:p>
          <a:p>
            <a:pPr marL="457200" indent="-457200" algn="just">
              <a:lnSpc>
                <a:spcPct val="110000"/>
              </a:lnSpc>
            </a:pPr>
            <a:r>
              <a:rPr lang="en-US" sz="2000">
                <a:latin typeface="Calibri"/>
                <a:ea typeface="+mn-lt"/>
                <a:cs typeface="+mn-lt"/>
              </a:rPr>
              <a:t>Different universities can be added to the system and work as a distributed system with maintaining the integrity and security of each one of them . The admins or university staff at each university can only work with the data for this specific university and not be able to comprise or manipulate any other data . The university staff must provide the necessary information about the different faculties , doctors and courses for the university before the system production .</a:t>
            </a:r>
          </a:p>
          <a:p>
            <a:pPr marL="457200" indent="-457200" algn="just">
              <a:lnSpc>
                <a:spcPct val="110000"/>
              </a:lnSpc>
            </a:pPr>
            <a:endParaRPr lang="en-US" sz="2000">
              <a:latin typeface="Calibri"/>
              <a:ea typeface="+mn-lt"/>
              <a:cs typeface="+mn-lt"/>
            </a:endParaRPr>
          </a:p>
          <a:p>
            <a:pPr marL="457200" indent="-457200" algn="just">
              <a:lnSpc>
                <a:spcPct val="110000"/>
              </a:lnSpc>
            </a:pPr>
            <a:endParaRPr lang="en-US" sz="2000">
              <a:latin typeface="Calibri"/>
              <a:ea typeface="+mn-lt"/>
              <a:cs typeface="+mn-lt"/>
            </a:endParaRPr>
          </a:p>
        </p:txBody>
      </p:sp>
    </p:spTree>
    <p:extLst>
      <p:ext uri="{BB962C8B-B14F-4D97-AF65-F5344CB8AC3E}">
        <p14:creationId xmlns:p14="http://schemas.microsoft.com/office/powerpoint/2010/main" val="1895893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020-E476-4C6F-920A-861C8418E4DB}"/>
              </a:ext>
            </a:extLst>
          </p:cNvPr>
          <p:cNvSpPr>
            <a:spLocks noGrp="1"/>
          </p:cNvSpPr>
          <p:nvPr>
            <p:ph type="title"/>
          </p:nvPr>
        </p:nvSpPr>
        <p:spPr>
          <a:xfrm>
            <a:off x="550862" y="235371"/>
            <a:ext cx="11091600" cy="692677"/>
          </a:xfrm>
        </p:spPr>
        <p:txBody>
          <a:bodyPr>
            <a:normAutofit fontScale="90000"/>
          </a:bodyPr>
          <a:lstStyle/>
          <a:p>
            <a:pPr algn="ctr"/>
            <a:r>
              <a:rPr lang="en-US" b="1">
                <a:solidFill>
                  <a:schemeClr val="bg1"/>
                </a:solidFill>
                <a:latin typeface="Calibri Light"/>
                <a:cs typeface="Calibri Light"/>
              </a:rPr>
              <a:t>System Architecture</a:t>
            </a:r>
          </a:p>
        </p:txBody>
      </p:sp>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16" name="Picture 15">
            <a:extLst>
              <a:ext uri="{FF2B5EF4-FFF2-40B4-BE49-F238E27FC236}">
                <a16:creationId xmlns:a16="http://schemas.microsoft.com/office/drawing/2014/main" id="{34BEB9B4-3716-45EA-955D-A171FC9C8BB1}"/>
              </a:ext>
            </a:extLst>
          </p:cNvPr>
          <p:cNvPicPr>
            <a:picLocks noChangeAspect="1"/>
          </p:cNvPicPr>
          <p:nvPr/>
        </p:nvPicPr>
        <p:blipFill>
          <a:blip r:embed="rId2"/>
          <a:stretch>
            <a:fillRect/>
          </a:stretch>
        </p:blipFill>
        <p:spPr>
          <a:xfrm>
            <a:off x="747713" y="2127558"/>
            <a:ext cx="10696575" cy="2657475"/>
          </a:xfrm>
          <a:prstGeom prst="rect">
            <a:avLst/>
          </a:prstGeom>
        </p:spPr>
      </p:pic>
      <p:pic>
        <p:nvPicPr>
          <p:cNvPr id="3" name="Picture 3">
            <a:extLst>
              <a:ext uri="{FF2B5EF4-FFF2-40B4-BE49-F238E27FC236}">
                <a16:creationId xmlns:a16="http://schemas.microsoft.com/office/drawing/2014/main" id="{A7396CE3-DD96-4433-991A-B39B23A8B2EB}"/>
              </a:ext>
            </a:extLst>
          </p:cNvPr>
          <p:cNvPicPr>
            <a:picLocks noChangeAspect="1"/>
          </p:cNvPicPr>
          <p:nvPr/>
        </p:nvPicPr>
        <p:blipFill>
          <a:blip r:embed="rId3"/>
          <a:stretch>
            <a:fillRect/>
          </a:stretch>
        </p:blipFill>
        <p:spPr>
          <a:xfrm>
            <a:off x="248279" y="5253218"/>
            <a:ext cx="1228725" cy="981075"/>
          </a:xfrm>
          <a:prstGeom prst="rect">
            <a:avLst/>
          </a:prstGeom>
        </p:spPr>
      </p:pic>
    </p:spTree>
    <p:extLst>
      <p:ext uri="{BB962C8B-B14F-4D97-AF65-F5344CB8AC3E}">
        <p14:creationId xmlns:p14="http://schemas.microsoft.com/office/powerpoint/2010/main" val="38329518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7.4 </a:t>
            </a:r>
            <a:r>
              <a:rPr lang="en-US" sz="4000" b="1">
                <a:ea typeface="+mj-lt"/>
                <a:cs typeface="+mj-lt"/>
              </a:rPr>
              <a:t>System Requirements Specification</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1825625"/>
            <a:ext cx="10515600" cy="4794683"/>
          </a:xfrm>
        </p:spPr>
        <p:txBody>
          <a:bodyPr vert="horz" lIns="91440" tIns="45720" rIns="91440" bIns="45720" rtlCol="0" anchor="t">
            <a:noAutofit/>
          </a:bodyPr>
          <a:lstStyle/>
          <a:p>
            <a:pPr marL="457200" indent="-457200" algn="just">
              <a:lnSpc>
                <a:spcPct val="110000"/>
              </a:lnSpc>
            </a:pPr>
            <a:endParaRPr lang="en-US" sz="2000">
              <a:latin typeface="Calibri"/>
              <a:ea typeface="+mn-lt"/>
              <a:cs typeface="+mn-lt"/>
            </a:endParaRPr>
          </a:p>
          <a:p>
            <a:pPr marL="457200" indent="-457200" algn="just">
              <a:lnSpc>
                <a:spcPct val="110000"/>
              </a:lnSpc>
            </a:pPr>
            <a:r>
              <a:rPr lang="en-US" sz="2000">
                <a:latin typeface="Calibri"/>
                <a:ea typeface="+mn-lt"/>
                <a:cs typeface="+mn-lt"/>
              </a:rPr>
              <a:t>The student must register on the system to be able to identify him before he can take attendance and that happens via a web form the student must fill and provide his picture to upload it on the server . Each student will be able to choose his faculty while registering . After student registration , the system should analyze the picture he provided and detect his face and reject the picture if the picture turns out to have multiple faces or if doesn’t contain a face at all . And if the picture passes these conditions , the system should get the encodings of that face and store them in the database .</a:t>
            </a:r>
            <a:endParaRPr lang="en-US">
              <a:cs typeface="Calibri" panose="020F0502020204030204"/>
            </a:endParaRPr>
          </a:p>
          <a:p>
            <a:pPr marL="457200" indent="-457200" algn="just">
              <a:lnSpc>
                <a:spcPct val="110000"/>
              </a:lnSpc>
            </a:pPr>
            <a:r>
              <a:rPr lang="en-US" sz="2000">
                <a:latin typeface="Calibri"/>
                <a:ea typeface="+mn-lt"/>
                <a:cs typeface="+mn-lt"/>
              </a:rPr>
              <a:t>Any passwords or sensitive information cannot be stored in plain text but rather must be hashed to secure it . Using any hash generator algorithm to generate a hash of each password in the database to protect the user’s password in case of a data leak . the hash value will be unique for each password . Each Doctor can add his courses to the database . Each course has a unique code and table of students . Students will be able to register for these courses and then attend it .</a:t>
            </a:r>
          </a:p>
          <a:p>
            <a:pPr marL="457200" indent="-457200" algn="just">
              <a:lnSpc>
                <a:spcPct val="110000"/>
              </a:lnSpc>
            </a:pPr>
            <a:endParaRPr lang="en-US" sz="2000">
              <a:latin typeface="Calibri"/>
              <a:ea typeface="+mn-lt"/>
              <a:cs typeface="+mn-lt"/>
            </a:endParaRPr>
          </a:p>
          <a:p>
            <a:pPr marL="457200" indent="-457200" algn="just">
              <a:lnSpc>
                <a:spcPct val="110000"/>
              </a:lnSpc>
            </a:pPr>
            <a:endParaRPr lang="en-US" sz="2000">
              <a:latin typeface="Calibri"/>
              <a:ea typeface="+mn-lt"/>
              <a:cs typeface="+mn-lt"/>
            </a:endParaRPr>
          </a:p>
        </p:txBody>
      </p:sp>
    </p:spTree>
    <p:extLst>
      <p:ext uri="{BB962C8B-B14F-4D97-AF65-F5344CB8AC3E}">
        <p14:creationId xmlns:p14="http://schemas.microsoft.com/office/powerpoint/2010/main" val="460757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7.4 </a:t>
            </a:r>
            <a:r>
              <a:rPr lang="en-US" sz="4000" b="1">
                <a:ea typeface="+mj-lt"/>
                <a:cs typeface="+mj-lt"/>
              </a:rPr>
              <a:t>System Requirements Specification</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1825625"/>
            <a:ext cx="10515600" cy="4794683"/>
          </a:xfrm>
        </p:spPr>
        <p:txBody>
          <a:bodyPr vert="horz" lIns="91440" tIns="45720" rIns="91440" bIns="45720" rtlCol="0" anchor="t">
            <a:noAutofit/>
          </a:bodyPr>
          <a:lstStyle/>
          <a:p>
            <a:pPr algn="just">
              <a:lnSpc>
                <a:spcPct val="110000"/>
              </a:lnSpc>
            </a:pPr>
            <a:endParaRPr lang="en-US" sz="2400">
              <a:latin typeface="Calibri"/>
              <a:ea typeface="+mn-lt"/>
              <a:cs typeface="+mn-lt"/>
            </a:endParaRPr>
          </a:p>
          <a:p>
            <a:pPr algn="just">
              <a:lnSpc>
                <a:spcPct val="110000"/>
              </a:lnSpc>
            </a:pPr>
            <a:r>
              <a:rPr lang="en-US" sz="2400">
                <a:latin typeface="Calibri"/>
                <a:ea typeface="+mn-lt"/>
                <a:cs typeface="+mn-lt"/>
              </a:rPr>
              <a:t>Instructors will send warnings to students if they are near to the allowed limit of absence in any course . It will make it easier for doctors to communicate with students and easier for students to keep track of their absence . The allowed limit of absence will be set by the faculty staff . Also , the doctor will receive remainders or warnings if there is a deadline or some of the students are about to violate one of the university attendances rules (e.g. , absence more than three lectures in a row) . Therefore , the students should be informed and send the reasons for their absence .</a:t>
            </a:r>
          </a:p>
          <a:p>
            <a:pPr marL="457200" indent="-457200" algn="just">
              <a:lnSpc>
                <a:spcPct val="110000"/>
              </a:lnSpc>
              <a:buAutoNum type="arabicPeriod"/>
            </a:pPr>
            <a:endParaRPr lang="en-US" sz="2400">
              <a:latin typeface="Calibri"/>
              <a:ea typeface="+mn-lt"/>
              <a:cs typeface="+mn-lt"/>
            </a:endParaRPr>
          </a:p>
        </p:txBody>
      </p:sp>
    </p:spTree>
    <p:extLst>
      <p:ext uri="{BB962C8B-B14F-4D97-AF65-F5344CB8AC3E}">
        <p14:creationId xmlns:p14="http://schemas.microsoft.com/office/powerpoint/2010/main" val="1592870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11.0 </a:t>
            </a:r>
            <a:r>
              <a:rPr lang="en-US" sz="4000" b="1">
                <a:ea typeface="+mj-lt"/>
                <a:cs typeface="+mj-lt"/>
              </a:rPr>
              <a:t>  References</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2033443"/>
            <a:ext cx="10515600" cy="4794683"/>
          </a:xfrm>
        </p:spPr>
        <p:txBody>
          <a:bodyPr vert="horz" lIns="91440" tIns="45720" rIns="91440" bIns="45720" rtlCol="0" anchor="t">
            <a:noAutofit/>
          </a:bodyPr>
          <a:lstStyle/>
          <a:p>
            <a:pPr>
              <a:lnSpc>
                <a:spcPct val="100000"/>
              </a:lnSpc>
            </a:pPr>
            <a:r>
              <a:rPr lang="en-US" sz="2000">
                <a:ea typeface="+mn-lt"/>
                <a:cs typeface="+mn-lt"/>
                <a:hlinkClick r:id="rId2"/>
              </a:rPr>
              <a:t>https://flask.palletsprojects.com/en/1.1.x/</a:t>
            </a:r>
            <a:endParaRPr lang="en-US" sz="2000">
              <a:ea typeface="+mn-lt"/>
              <a:cs typeface="+mn-lt"/>
            </a:endParaRPr>
          </a:p>
          <a:p>
            <a:pPr>
              <a:lnSpc>
                <a:spcPct val="100000"/>
              </a:lnSpc>
            </a:pPr>
            <a:r>
              <a:rPr lang="en-US" sz="2000">
                <a:ea typeface="+mn-lt"/>
                <a:cs typeface="+mn-lt"/>
                <a:hlinkClick r:id="rId3"/>
              </a:rPr>
              <a:t>https://docs.sqlalchemy.org/en/14/</a:t>
            </a:r>
            <a:endParaRPr lang="en-US" sz="2000">
              <a:ea typeface="+mn-lt"/>
              <a:cs typeface="+mn-lt"/>
            </a:endParaRPr>
          </a:p>
          <a:p>
            <a:pPr>
              <a:lnSpc>
                <a:spcPct val="100000"/>
              </a:lnSpc>
            </a:pPr>
            <a:r>
              <a:rPr lang="en-US" sz="2000">
                <a:ea typeface="+mn-lt"/>
                <a:cs typeface="+mn-lt"/>
                <a:hlinkClick r:id="rId4"/>
              </a:rPr>
              <a:t>https://pypi.org/project/face-recognition/</a:t>
            </a:r>
            <a:endParaRPr lang="en-US" sz="2000">
              <a:ea typeface="+mn-lt"/>
              <a:cs typeface="+mn-lt"/>
            </a:endParaRPr>
          </a:p>
          <a:p>
            <a:pPr>
              <a:lnSpc>
                <a:spcPct val="100000"/>
              </a:lnSpc>
            </a:pPr>
            <a:r>
              <a:rPr lang="en-US" sz="2000">
                <a:ea typeface="+mn-lt"/>
                <a:cs typeface="+mn-lt"/>
                <a:hlinkClick r:id="rId5"/>
              </a:rPr>
              <a:t>https://getbootstrap.com/docs/4.1/getting-started/introduction/</a:t>
            </a:r>
            <a:endParaRPr lang="en-US" sz="2000">
              <a:ea typeface="+mn-lt"/>
              <a:cs typeface="+mn-lt"/>
            </a:endParaRPr>
          </a:p>
          <a:p>
            <a:pPr>
              <a:lnSpc>
                <a:spcPct val="100000"/>
              </a:lnSpc>
            </a:pPr>
            <a:r>
              <a:rPr lang="en-US" sz="2000">
                <a:ea typeface="+mn-lt"/>
                <a:cs typeface="+mn-lt"/>
                <a:hlinkClick r:id="rId6"/>
              </a:rPr>
              <a:t>https://flask-restful.readthedocs.io/en/latest/</a:t>
            </a:r>
            <a:endParaRPr lang="en-US" sz="2000">
              <a:ea typeface="+mn-lt"/>
              <a:cs typeface="+mn-lt"/>
            </a:endParaRPr>
          </a:p>
          <a:p>
            <a:pPr>
              <a:lnSpc>
                <a:spcPct val="100000"/>
              </a:lnSpc>
            </a:pPr>
            <a:r>
              <a:rPr lang="en-US" sz="2000">
                <a:ea typeface="+mn-lt"/>
                <a:cs typeface="+mn-lt"/>
                <a:hlinkClick r:id="rId7"/>
              </a:rPr>
              <a:t>https://wtforms.readthedocs.io/en/2.3.x/</a:t>
            </a:r>
            <a:endParaRPr lang="en-US" sz="2000">
              <a:ea typeface="+mn-lt"/>
              <a:cs typeface="+mn-lt"/>
            </a:endParaRPr>
          </a:p>
          <a:p>
            <a:pPr>
              <a:lnSpc>
                <a:spcPct val="100000"/>
              </a:lnSpc>
            </a:pPr>
            <a:r>
              <a:rPr lang="en-US" sz="2000">
                <a:ea typeface="+mn-lt"/>
                <a:cs typeface="+mn-lt"/>
                <a:hlinkClick r:id="rId8"/>
              </a:rPr>
              <a:t>https://docs.python.org/</a:t>
            </a:r>
            <a:endParaRPr lang="en-US" sz="2000">
              <a:ea typeface="+mn-lt"/>
              <a:cs typeface="+mn-lt"/>
            </a:endParaRPr>
          </a:p>
          <a:p>
            <a:pPr>
              <a:lnSpc>
                <a:spcPct val="100000"/>
              </a:lnSpc>
            </a:pPr>
            <a:r>
              <a:rPr lang="en-US" sz="2000">
                <a:ea typeface="+mn-lt"/>
                <a:cs typeface="+mn-lt"/>
                <a:hlinkClick r:id="rId9"/>
              </a:rPr>
              <a:t>https://www.npmjs.com/package/bcrypt</a:t>
            </a:r>
            <a:endParaRPr lang="en-US" sz="2000">
              <a:ea typeface="+mn-lt"/>
              <a:cs typeface="+mn-lt"/>
            </a:endParaRPr>
          </a:p>
          <a:p>
            <a:pPr>
              <a:lnSpc>
                <a:spcPct val="100000"/>
              </a:lnSpc>
            </a:pPr>
            <a:r>
              <a:rPr lang="en-US" sz="2000">
                <a:ea typeface="+mn-lt"/>
                <a:cs typeface="+mn-lt"/>
                <a:hlinkClick r:id="rId10"/>
              </a:rPr>
              <a:t>https://flask-admin.readthedocs.io/en/latest/</a:t>
            </a:r>
            <a:endParaRPr lang="en-US" sz="2000">
              <a:ea typeface="+mn-lt"/>
              <a:cs typeface="+mn-lt"/>
            </a:endParaRPr>
          </a:p>
          <a:p>
            <a:pPr>
              <a:lnSpc>
                <a:spcPct val="100000"/>
              </a:lnSpc>
            </a:pPr>
            <a:r>
              <a:rPr lang="en-US" sz="2000">
                <a:ea typeface="+mn-lt"/>
                <a:cs typeface="+mn-lt"/>
                <a:hlinkClick r:id="rId11"/>
              </a:rPr>
              <a:t>https://jinja.palletsprojects.com/</a:t>
            </a:r>
          </a:p>
          <a:p>
            <a:pPr>
              <a:lnSpc>
                <a:spcPct val="100000"/>
              </a:lnSpc>
            </a:pPr>
            <a:r>
              <a:rPr lang="en-US" sz="2000" u="sng">
                <a:ea typeface="+mn-lt"/>
                <a:cs typeface="+mn-lt"/>
                <a:hlinkClick r:id="rId12"/>
              </a:rPr>
              <a:t>https://www.raspberrypi.org/documentation/linux/software/libcamera/README.md</a:t>
            </a:r>
            <a:endParaRPr lang="en-US" sz="2000">
              <a:ea typeface="+mn-lt"/>
              <a:cs typeface="+mn-lt"/>
            </a:endParaRPr>
          </a:p>
        </p:txBody>
      </p:sp>
    </p:spTree>
    <p:extLst>
      <p:ext uri="{BB962C8B-B14F-4D97-AF65-F5344CB8AC3E}">
        <p14:creationId xmlns:p14="http://schemas.microsoft.com/office/powerpoint/2010/main" val="2331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5C2E4-9AF2-4532-8E39-B14427A15F1F}"/>
              </a:ext>
            </a:extLst>
          </p:cNvPr>
          <p:cNvSpPr>
            <a:spLocks noGrp="1"/>
          </p:cNvSpPr>
          <p:nvPr>
            <p:ph type="title"/>
          </p:nvPr>
        </p:nvSpPr>
        <p:spPr>
          <a:xfrm>
            <a:off x="1115568" y="548640"/>
            <a:ext cx="10168128" cy="1179576"/>
          </a:xfrm>
        </p:spPr>
        <p:txBody>
          <a:bodyPr>
            <a:normAutofit fontScale="90000"/>
          </a:bodyPr>
          <a:lstStyle/>
          <a:p>
            <a:br>
              <a:rPr lang="en-US" sz="4000" b="1">
                <a:cs typeface="Calibri Light"/>
              </a:rPr>
            </a:br>
            <a:r>
              <a:rPr lang="en-US" sz="4000" b="1">
                <a:cs typeface="Calibri Light"/>
              </a:rPr>
              <a:t>11.0 </a:t>
            </a:r>
            <a:r>
              <a:rPr lang="en-US" sz="4000" b="1">
                <a:ea typeface="+mj-lt"/>
                <a:cs typeface="+mj-lt"/>
              </a:rPr>
              <a:t>   Refernces (Cont.)</a:t>
            </a:r>
          </a:p>
          <a:p>
            <a:endParaRPr lang="en-US" sz="4000" b="1">
              <a:ea typeface="+mj-lt"/>
              <a:cs typeface="+mj-lt"/>
            </a:endParaRPr>
          </a:p>
        </p:txBody>
      </p:sp>
      <p:sp>
        <p:nvSpPr>
          <p:cNvPr id="23"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3953DB4-83BB-40E3-945F-56F7D097270C}"/>
              </a:ext>
            </a:extLst>
          </p:cNvPr>
          <p:cNvSpPr>
            <a:spLocks noGrp="1"/>
          </p:cNvSpPr>
          <p:nvPr>
            <p:ph idx="1"/>
          </p:nvPr>
        </p:nvSpPr>
        <p:spPr>
          <a:xfrm>
            <a:off x="838200" y="2061152"/>
            <a:ext cx="10515600" cy="4794683"/>
          </a:xfrm>
        </p:spPr>
        <p:txBody>
          <a:bodyPr vert="horz" lIns="91440" tIns="45720" rIns="91440" bIns="45720" rtlCol="0" anchor="t">
            <a:noAutofit/>
          </a:bodyPr>
          <a:lstStyle/>
          <a:p>
            <a:r>
              <a:rPr lang="en-US" sz="2000">
                <a:ea typeface="+mn-lt"/>
                <a:cs typeface="+mn-lt"/>
                <a:hlinkClick r:id="rId2"/>
              </a:rPr>
              <a:t>https://docs.opencv.org/</a:t>
            </a:r>
            <a:endParaRPr lang="en-US" sz="2000">
              <a:ea typeface="+mn-lt"/>
              <a:cs typeface="+mn-lt"/>
            </a:endParaRPr>
          </a:p>
          <a:p>
            <a:r>
              <a:rPr lang="en-US" sz="2000">
                <a:ea typeface="+mn-lt"/>
                <a:cs typeface="+mn-lt"/>
                <a:hlinkClick r:id="rId3"/>
              </a:rPr>
              <a:t>https://selenium-python.readthedocs.io/installation.html#introduction</a:t>
            </a:r>
            <a:endParaRPr lang="en-US" sz="2000">
              <a:ea typeface="+mn-lt"/>
              <a:cs typeface="+mn-lt"/>
            </a:endParaRPr>
          </a:p>
          <a:p>
            <a:r>
              <a:rPr lang="en-US" sz="2000">
                <a:ea typeface="+mn-lt"/>
                <a:cs typeface="+mn-lt"/>
                <a:hlinkClick r:id="rId4"/>
              </a:rPr>
              <a:t>https://docs.python.org/3/library/unittest.html#test-cases</a:t>
            </a:r>
            <a:endParaRPr lang="en-US" sz="2000">
              <a:ea typeface="+mn-lt"/>
              <a:cs typeface="+mn-lt"/>
            </a:endParaRPr>
          </a:p>
          <a:p>
            <a:r>
              <a:rPr lang="en-US" sz="2000" u="sng">
                <a:ea typeface="+mn-lt"/>
                <a:cs typeface="+mn-lt"/>
                <a:hlinkClick r:id="rId5"/>
              </a:rPr>
              <a:t>https://portswigger.net/web-security</a:t>
            </a:r>
            <a:endParaRPr lang="en-US" sz="2000">
              <a:ea typeface="+mn-lt"/>
              <a:cs typeface="+mn-lt"/>
            </a:endParaRPr>
          </a:p>
          <a:p>
            <a:r>
              <a:rPr lang="en-US" sz="2000" u="sng">
                <a:ea typeface="+mn-lt"/>
                <a:cs typeface="+mn-lt"/>
                <a:hlinkClick r:id="rId6"/>
              </a:rPr>
              <a:t>https://owasp.org/www-project-top-ten/</a:t>
            </a:r>
            <a:endParaRPr lang="en-US" sz="2000">
              <a:ea typeface="+mn-lt"/>
              <a:cs typeface="+mn-lt"/>
            </a:endParaRPr>
          </a:p>
          <a:p>
            <a:r>
              <a:rPr lang="en-US" sz="2000" u="sng">
                <a:ea typeface="+mn-lt"/>
                <a:cs typeface="+mn-lt"/>
                <a:hlinkClick r:id="rId7"/>
              </a:rPr>
              <a:t>https://www.raspberrypi.org/documentation/hardware/raspberrypi/bcm2837/README.md</a:t>
            </a:r>
            <a:endParaRPr lang="en-US" sz="2000">
              <a:ea typeface="+mn-lt"/>
              <a:cs typeface="+mn-lt"/>
            </a:endParaRPr>
          </a:p>
          <a:p>
            <a:r>
              <a:rPr lang="en-US" sz="2000" u="sng">
                <a:ea typeface="+mn-lt"/>
                <a:cs typeface="+mn-lt"/>
                <a:hlinkClick r:id="rId8"/>
              </a:rPr>
              <a:t>https://www.raspberrypi.org/documentation/hardware/raspberrypi/bcm2836/QA7_rev3.4.pdf</a:t>
            </a:r>
            <a:endParaRPr lang="en-US" sz="2000">
              <a:ea typeface="+mn-lt"/>
              <a:cs typeface="+mn-lt"/>
            </a:endParaRPr>
          </a:p>
          <a:p>
            <a:r>
              <a:rPr lang="en-US" sz="2000" u="sng">
                <a:ea typeface="+mn-lt"/>
                <a:cs typeface="+mn-lt"/>
                <a:hlinkClick r:id="rId9"/>
              </a:rPr>
              <a:t>https://www.raspberrypi.org/documentation/linux/software/libcamera/csi-2-usage.md</a:t>
            </a:r>
            <a:endParaRPr lang="en-US" sz="2000">
              <a:ea typeface="+mn-lt"/>
              <a:cs typeface="+mn-lt"/>
            </a:endParaRPr>
          </a:p>
          <a:p>
            <a:r>
              <a:rPr lang="en-US" sz="2000" u="sng">
                <a:ea typeface="+mn-lt"/>
                <a:cs typeface="+mn-lt"/>
                <a:hlinkClick r:id="rId10"/>
              </a:rPr>
              <a:t>https://www.raspberrypi.org/documentation/hardware/raspberrypi/frequency-management.md</a:t>
            </a:r>
            <a:endParaRPr lang="en-US" sz="2000">
              <a:ea typeface="+mn-lt"/>
              <a:cs typeface="+mn-lt"/>
            </a:endParaRPr>
          </a:p>
          <a:p>
            <a:r>
              <a:rPr lang="en-US" sz="2000" u="sng">
                <a:ea typeface="+mn-lt"/>
                <a:cs typeface="+mn-lt"/>
                <a:hlinkClick r:id="rId11"/>
              </a:rPr>
              <a:t>https://www.raspberrypi.org/documentation/raspbian/applications/camera.md</a:t>
            </a:r>
            <a:endParaRPr lang="en-US" sz="2000">
              <a:ea typeface="+mn-lt"/>
              <a:cs typeface="+mn-lt"/>
            </a:endParaRPr>
          </a:p>
          <a:p>
            <a:r>
              <a:rPr lang="en-US" sz="2000" u="sng">
                <a:ea typeface="+mn-lt"/>
                <a:cs typeface="+mn-lt"/>
                <a:hlinkClick r:id="rId12"/>
              </a:rPr>
              <a:t>https://www.raspberrypi.org/documentation/configuration/wireless/README.md</a:t>
            </a:r>
            <a:endParaRPr lang="en-US" sz="2000">
              <a:ea typeface="+mn-lt"/>
              <a:cs typeface="+mn-lt"/>
            </a:endParaRPr>
          </a:p>
          <a:p>
            <a:r>
              <a:rPr lang="en-US" sz="2000" u="sng">
                <a:ea typeface="+mn-lt"/>
                <a:cs typeface="+mn-lt"/>
                <a:hlinkClick r:id="rId13"/>
              </a:rPr>
              <a:t>https://www.raspberrypi.org/documentation/linux/usage/scripting.md</a:t>
            </a:r>
            <a:endParaRPr lang="en-US" sz="2000">
              <a:ea typeface="+mn-lt"/>
              <a:cs typeface="+mn-lt"/>
            </a:endParaRPr>
          </a:p>
          <a:p>
            <a:endParaRPr lang="en-US" sz="2000" u="sng">
              <a:ea typeface="+mn-lt"/>
              <a:cs typeface="+mn-lt"/>
            </a:endParaRPr>
          </a:p>
        </p:txBody>
      </p:sp>
    </p:spTree>
    <p:extLst>
      <p:ext uri="{BB962C8B-B14F-4D97-AF65-F5344CB8AC3E}">
        <p14:creationId xmlns:p14="http://schemas.microsoft.com/office/powerpoint/2010/main" val="17886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E49A81-DE9A-457F-91AE-E3027B5158ED}"/>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3" name="Picture 4">
            <a:extLst>
              <a:ext uri="{FF2B5EF4-FFF2-40B4-BE49-F238E27FC236}">
                <a16:creationId xmlns:a16="http://schemas.microsoft.com/office/drawing/2014/main" id="{8525DA92-3310-4CD2-96AF-9363C9B2F1E3}"/>
              </a:ext>
            </a:extLst>
          </p:cNvPr>
          <p:cNvPicPr>
            <a:picLocks noChangeAspect="1"/>
          </p:cNvPicPr>
          <p:nvPr/>
        </p:nvPicPr>
        <p:blipFill>
          <a:blip r:embed="rId2"/>
          <a:stretch>
            <a:fillRect/>
          </a:stretch>
        </p:blipFill>
        <p:spPr>
          <a:xfrm>
            <a:off x="277034" y="5224463"/>
            <a:ext cx="1228725" cy="981075"/>
          </a:xfrm>
          <a:prstGeom prst="rect">
            <a:avLst/>
          </a:prstGeom>
        </p:spPr>
      </p:pic>
      <p:pic>
        <p:nvPicPr>
          <p:cNvPr id="2" name="Picture 4" descr="Diagram&#10;&#10;Description automatically generated">
            <a:extLst>
              <a:ext uri="{FF2B5EF4-FFF2-40B4-BE49-F238E27FC236}">
                <a16:creationId xmlns:a16="http://schemas.microsoft.com/office/drawing/2014/main" id="{C27CD6BD-7C58-4635-AC90-910719B66318}"/>
              </a:ext>
            </a:extLst>
          </p:cNvPr>
          <p:cNvPicPr>
            <a:picLocks noChangeAspect="1"/>
          </p:cNvPicPr>
          <p:nvPr/>
        </p:nvPicPr>
        <p:blipFill>
          <a:blip r:embed="rId3"/>
          <a:stretch>
            <a:fillRect/>
          </a:stretch>
        </p:blipFill>
        <p:spPr>
          <a:xfrm>
            <a:off x="2369127" y="4959"/>
            <a:ext cx="7467600" cy="6848082"/>
          </a:xfrm>
          <a:prstGeom prst="rect">
            <a:avLst/>
          </a:prstGeom>
        </p:spPr>
      </p:pic>
    </p:spTree>
    <p:extLst>
      <p:ext uri="{BB962C8B-B14F-4D97-AF65-F5344CB8AC3E}">
        <p14:creationId xmlns:p14="http://schemas.microsoft.com/office/powerpoint/2010/main" val="3684793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382</TotalTime>
  <Words>4870</Words>
  <Application>Microsoft Office PowerPoint</Application>
  <PresentationFormat>Widescreen</PresentationFormat>
  <Paragraphs>447</Paragraphs>
  <Slides>83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83</vt:i4>
      </vt:variant>
    </vt:vector>
  </HeadingPairs>
  <TitlesOfParts>
    <vt:vector size="95" baseType="lpstr">
      <vt:lpstr>Wingdings,Sans-Serif</vt:lpstr>
      <vt:lpstr>Andalus</vt:lpstr>
      <vt:lpstr>Arial</vt:lpstr>
      <vt:lpstr>Calibri</vt:lpstr>
      <vt:lpstr>Calibri Light</vt:lpstr>
      <vt:lpstr>Cambria Math</vt:lpstr>
      <vt:lpstr>Gill Sans MT</vt:lpstr>
      <vt:lpstr>Source Sans Pro</vt:lpstr>
      <vt:lpstr>Walbaum Display</vt:lpstr>
      <vt:lpstr>Wingdings</vt:lpstr>
      <vt:lpstr>office theme</vt:lpstr>
      <vt:lpstr>3DFloatVTI</vt:lpstr>
      <vt:lpstr>Online Face Recognition Attendance System</vt:lpstr>
      <vt:lpstr>1.0 Introduction</vt:lpstr>
      <vt:lpstr>Team Members</vt:lpstr>
      <vt:lpstr>1.4 Software Engineering Course of Actions</vt:lpstr>
      <vt:lpstr>1.5 Used Technologies</vt:lpstr>
      <vt:lpstr>1.6 Project Structure</vt:lpstr>
      <vt:lpstr>2.0 System Architecture</vt:lpstr>
      <vt:lpstr>System Architecture</vt:lpstr>
      <vt:lpstr>PowerPoint Presentation</vt:lpstr>
      <vt:lpstr>PowerPoint Presentation</vt:lpstr>
      <vt:lpstr>PowerPoint Presentation</vt:lpstr>
      <vt:lpstr>PowerPoint Presentation</vt:lpstr>
      <vt:lpstr>3.0 Design and Implementation </vt:lpstr>
      <vt:lpstr>3.1 Web Service and API</vt:lpstr>
      <vt:lpstr>2.4 Web Service and API</vt:lpstr>
      <vt:lpstr>2.4 Web Service and API(Cont.)</vt:lpstr>
      <vt:lpstr>2.4 Web Service and API</vt:lpstr>
      <vt:lpstr>2.4 Web Service and API (Cont.)</vt:lpstr>
      <vt:lpstr>2.4 Web Service and API (Cont.)</vt:lpstr>
      <vt:lpstr>3.2 Face Recognition and Image Processing</vt:lpstr>
      <vt:lpstr>2.3 Face Recognition &amp; Image Processing</vt:lpstr>
      <vt:lpstr>2.3 Face Recognition &amp; Image Processing (Cont.)</vt:lpstr>
      <vt:lpstr>2.3 Face Recognition &amp; Image Processing (Cont.)</vt:lpstr>
      <vt:lpstr>2.3 Face Recognition &amp; Image Processing (Cont.)</vt:lpstr>
      <vt:lpstr>3.3 Database</vt:lpstr>
      <vt:lpstr>Entity Relational Diagram (ERD): </vt:lpstr>
      <vt:lpstr>Relational Diagram (RD): </vt:lpstr>
      <vt:lpstr> The Object Relational Mapper(ORM) </vt:lpstr>
      <vt:lpstr> SQl Alchemy  </vt:lpstr>
      <vt:lpstr> Stages of using SQL Alchemy  </vt:lpstr>
      <vt:lpstr>3.4 Front End and UI</vt:lpstr>
      <vt:lpstr>2.5 Front End and UI</vt:lpstr>
      <vt:lpstr>2.5 Front End and UI (cont.)</vt:lpstr>
      <vt:lpstr>2.5 Front End and UI (cont.)</vt:lpstr>
      <vt:lpstr>2.5 Front End and UI (cont.)</vt:lpstr>
      <vt:lpstr>2.5 Front End and UI (cont.)</vt:lpstr>
      <vt:lpstr>2.5 Front End and UI (cont.)</vt:lpstr>
      <vt:lpstr>2.5 Front End and UI (Languages and frameworks)</vt:lpstr>
      <vt:lpstr>4.0 Testing</vt:lpstr>
      <vt:lpstr>Selenium</vt:lpstr>
      <vt:lpstr>Page Objects Design Pattern</vt:lpstr>
      <vt:lpstr>Locators</vt:lpstr>
      <vt:lpstr>Page object classes</vt:lpstr>
      <vt:lpstr>Test Cases</vt:lpstr>
      <vt:lpstr>3.0 Security</vt:lpstr>
      <vt:lpstr>Security</vt:lpstr>
      <vt:lpstr>Security (Cont.)</vt:lpstr>
      <vt:lpstr>Security (Cont.)</vt:lpstr>
      <vt:lpstr>Security (Cont.)</vt:lpstr>
      <vt:lpstr>Security (Cont.)</vt:lpstr>
      <vt:lpstr>Security (Cont.)</vt:lpstr>
      <vt:lpstr>Security (Cont.)</vt:lpstr>
      <vt:lpstr>Security (Cont.)</vt:lpstr>
      <vt:lpstr>5.0 System Hardware Components Configuration and Specification </vt:lpstr>
      <vt:lpstr>  What is the Raspberry Pi? </vt:lpstr>
      <vt:lpstr> Raspberry Pi Generations </vt:lpstr>
      <vt:lpstr>PowerPoint Presentation</vt:lpstr>
      <vt:lpstr>Processing Platform: Raspberry Pi 3 Model B+</vt:lpstr>
      <vt:lpstr>   Raspberry Pi 3 Model B+ Block Function  </vt:lpstr>
      <vt:lpstr>Raspberry Pi 3 Model B+</vt:lpstr>
      <vt:lpstr>Processor ARM Cortex-A53</vt:lpstr>
      <vt:lpstr>Processor ARM Cortex-A53 Performance</vt:lpstr>
      <vt:lpstr>OverClocking</vt:lpstr>
      <vt:lpstr>Random Access Memory (RAM)</vt:lpstr>
      <vt:lpstr>Video Controller</vt:lpstr>
      <vt:lpstr>Real-time clock</vt:lpstr>
      <vt:lpstr>General purpose input-output (GPIO) connector  </vt:lpstr>
      <vt:lpstr>Camera Module</vt:lpstr>
      <vt:lpstr>Camera Module Mechanical Assembly </vt:lpstr>
      <vt:lpstr>Camera Module Specification</vt:lpstr>
      <vt:lpstr>Wi-Fi Serial TTL Module "ESP8266-12E" </vt:lpstr>
      <vt:lpstr>System Physical Configuration</vt:lpstr>
      <vt:lpstr>Components List</vt:lpstr>
      <vt:lpstr>7.0 System Requirements Specification (SRS) </vt:lpstr>
      <vt:lpstr> 7.1 Introduction </vt:lpstr>
      <vt:lpstr> 7.1 Introduction </vt:lpstr>
      <vt:lpstr> 7.2 Requirements specification </vt:lpstr>
      <vt:lpstr> 7.3 System Requirements Specification </vt:lpstr>
      <vt:lpstr> 7.4 System Requirements Specification </vt:lpstr>
      <vt:lpstr> 7.4 System Requirements Specification </vt:lpstr>
      <vt:lpstr> 7.4 System Requirements Specification </vt:lpstr>
      <vt:lpstr> 11.0   References </vt:lpstr>
      <vt:lpstr> 11.0    Refernces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Abdo Mosa</cp:lastModifiedBy>
  <cp:revision>8</cp:revision>
  <dcterms:created xsi:type="dcterms:W3CDTF">2021-03-19T07:35:30Z</dcterms:created>
  <dcterms:modified xsi:type="dcterms:W3CDTF">2021-03-21T21:21:49Z</dcterms:modified>
</cp:coreProperties>
</file>